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7" r:id="rId4"/>
    <p:sldId id="259" r:id="rId5"/>
    <p:sldId id="260" r:id="rId6"/>
    <p:sldId id="261" r:id="rId7"/>
    <p:sldId id="262" r:id="rId8"/>
    <p:sldId id="263" r:id="rId9"/>
    <p:sldId id="274" r:id="rId10"/>
    <p:sldId id="271" r:id="rId11"/>
    <p:sldId id="272" r:id="rId12"/>
    <p:sldId id="266" r:id="rId13"/>
    <p:sldId id="273" r:id="rId14"/>
    <p:sldId id="267" r:id="rId15"/>
    <p:sldId id="268" r:id="rId16"/>
    <p:sldId id="270" r:id="rId17"/>
    <p:sldId id="269" r:id="rId18"/>
    <p:sldId id="276" r:id="rId19"/>
    <p:sldId id="275" r:id="rId20"/>
    <p:sldId id="277" r:id="rId21"/>
    <p:sldId id="278" r:id="rId22"/>
    <p:sldId id="281" r:id="rId23"/>
    <p:sldId id="265"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4BC4"/>
    <a:srgbClr val="C47DC6"/>
    <a:srgbClr val="B272B3"/>
    <a:srgbClr val="FDFD01"/>
    <a:srgbClr val="17A0A1"/>
    <a:srgbClr val="FF7E79"/>
    <a:srgbClr val="FF2600"/>
    <a:srgbClr val="D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1"/>
    <p:restoredTop sz="79343"/>
  </p:normalViewPr>
  <p:slideViewPr>
    <p:cSldViewPr snapToGrid="0" snapToObjects="1">
      <p:cViewPr>
        <p:scale>
          <a:sx n="90" d="100"/>
          <a:sy n="90" d="100"/>
        </p:scale>
        <p:origin x="144"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sreeharirammohan/Downloads/Model%20%25%20Performance.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sreeharirammohan/Desktop/Synopsis%202018/Tri-Fold%20Resources/predict()%20model%20execution%20time%20on%202%20GHz%20Intel%20Core%20i5%20Macbook%20Pro%20_%205%20run%20averag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Validated Accuracy of (20, 5255) MFCC Coefficients Compared With Model Chosen</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1"/>
        <c:ser>
          <c:idx val="0"/>
          <c:order val="0"/>
          <c:tx>
            <c:strRef>
              <c:f>Sheet1!$B$1</c:f>
              <c:strCache>
                <c:ptCount val="1"/>
                <c:pt idx="0">
                  <c:v>Accuracy in %</c:v>
                </c:pt>
              </c:strCache>
            </c:strRef>
          </c:tx>
          <c:invertIfNegative val="1"/>
          <c:dPt>
            <c:idx val="0"/>
            <c:invertIfNegative val="1"/>
            <c:bubble3D val="0"/>
            <c:spPr>
              <a:solidFill>
                <a:schemeClr val="accent1"/>
              </a:solidFill>
              <a:ln>
                <a:noFill/>
              </a:ln>
              <a:effectLst/>
            </c:spPr>
          </c:dPt>
          <c:dPt>
            <c:idx val="1"/>
            <c:invertIfNegative val="1"/>
            <c:bubble3D val="0"/>
            <c:spPr>
              <a:solidFill>
                <a:schemeClr val="accent2"/>
              </a:solidFill>
              <a:ln>
                <a:noFill/>
              </a:ln>
              <a:effectLst/>
            </c:spPr>
          </c:dPt>
          <c:dPt>
            <c:idx val="2"/>
            <c:invertIfNegative val="1"/>
            <c:bubble3D val="0"/>
            <c:spPr>
              <a:solidFill>
                <a:schemeClr val="accent3"/>
              </a:solidFill>
              <a:ln>
                <a:noFill/>
              </a:ln>
              <a:effectLst/>
            </c:spPr>
          </c:dPt>
          <c:dPt>
            <c:idx val="3"/>
            <c:invertIfNegative val="1"/>
            <c:bubble3D val="0"/>
            <c:spPr>
              <a:solidFill>
                <a:schemeClr val="accent4"/>
              </a:solidFill>
              <a:ln>
                <a:noFill/>
              </a:ln>
              <a:effectLst/>
            </c:spPr>
          </c:dPt>
          <c:dPt>
            <c:idx val="4"/>
            <c:invertIfNegative val="1"/>
            <c:bubble3D val="0"/>
            <c:spPr>
              <a:solidFill>
                <a:schemeClr val="accent5"/>
              </a:solidFill>
              <a:ln>
                <a:noFill/>
              </a:ln>
              <a:effectLst/>
            </c:spPr>
          </c:dPt>
          <c:dPt>
            <c:idx val="5"/>
            <c:invertIfNegative val="1"/>
            <c:bubble3D val="0"/>
            <c:spPr>
              <a:solidFill>
                <a:schemeClr val="accent6"/>
              </a:solidFill>
              <a:ln>
                <a:noFill/>
              </a:ln>
              <a:effectLst/>
            </c:spPr>
          </c:dPt>
          <c:dPt>
            <c:idx val="6"/>
            <c:invertIfNegative val="1"/>
            <c:bubble3D val="0"/>
            <c:spPr>
              <a:solidFill>
                <a:schemeClr val="accent1">
                  <a:lumMod val="60000"/>
                </a:schemeClr>
              </a:solidFill>
              <a:ln>
                <a:noFill/>
              </a:ln>
              <a:effectLst/>
            </c:spPr>
          </c:dPt>
          <c:dPt>
            <c:idx val="7"/>
            <c:invertIfNegative val="1"/>
            <c:bubble3D val="0"/>
            <c:spPr>
              <a:solidFill>
                <a:schemeClr val="accent2">
                  <a:lumMod val="60000"/>
                </a:schemeClr>
              </a:solidFill>
              <a:ln>
                <a:noFill/>
              </a:ln>
              <a:effectLst/>
            </c:spPr>
          </c:dPt>
          <c:dPt>
            <c:idx val="8"/>
            <c:invertIfNegative val="1"/>
            <c:bubble3D val="0"/>
            <c:spPr>
              <a:solidFill>
                <a:schemeClr val="accent3">
                  <a:lumMod val="60000"/>
                </a:schemeClr>
              </a:solidFill>
              <a:ln>
                <a:noFill/>
              </a:ln>
              <a:effectLst/>
            </c:spPr>
          </c:dPt>
          <c:dPt>
            <c:idx val="9"/>
            <c:invertIfNegative val="1"/>
            <c:bubble3D val="0"/>
            <c:spPr>
              <a:solidFill>
                <a:schemeClr val="accent4">
                  <a:lumMod val="60000"/>
                </a:schemeClr>
              </a:solidFill>
              <a:ln>
                <a:noFill/>
              </a:ln>
              <a:effectLst/>
            </c:spPr>
          </c:dPt>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Dummy Control Classifier</c:v>
                </c:pt>
                <c:pt idx="1">
                  <c:v>Convolutional Nueral Net</c:v>
                </c:pt>
                <c:pt idx="2">
                  <c:v>Logistic Regression</c:v>
                </c:pt>
                <c:pt idx="3">
                  <c:v>K-Nearest Neighbors</c:v>
                </c:pt>
                <c:pt idx="4">
                  <c:v>SVM w/ Linear Kernel</c:v>
                </c:pt>
                <c:pt idx="5">
                  <c:v>SVM w/ Gaussian Kernel</c:v>
                </c:pt>
                <c:pt idx="6">
                  <c:v>Naive Bayes</c:v>
                </c:pt>
                <c:pt idx="7">
                  <c:v>Decision Tree</c:v>
                </c:pt>
                <c:pt idx="8">
                  <c:v>Random Forest</c:v>
                </c:pt>
                <c:pt idx="9">
                  <c:v>Google Inception-v3</c:v>
                </c:pt>
              </c:strCache>
            </c:strRef>
          </c:cat>
          <c:val>
            <c:numRef>
              <c:f>Sheet1!$B$2:$B$11</c:f>
              <c:numCache>
                <c:formatCode>General</c:formatCode>
                <c:ptCount val="10"/>
                <c:pt idx="0">
                  <c:v>49.228</c:v>
                </c:pt>
                <c:pt idx="1">
                  <c:v>88.735</c:v>
                </c:pt>
                <c:pt idx="2">
                  <c:v>65.432</c:v>
                </c:pt>
                <c:pt idx="3">
                  <c:v>76.697</c:v>
                </c:pt>
                <c:pt idx="4">
                  <c:v>68.827</c:v>
                </c:pt>
                <c:pt idx="5">
                  <c:v>78.086</c:v>
                </c:pt>
                <c:pt idx="6">
                  <c:v>23.765</c:v>
                </c:pt>
                <c:pt idx="7">
                  <c:v>68.519</c:v>
                </c:pt>
                <c:pt idx="8">
                  <c:v>78.085</c:v>
                </c:pt>
                <c:pt idx="9">
                  <c:v>78.3</c:v>
                </c:pt>
              </c:numCache>
            </c:numRef>
          </c:val>
        </c:ser>
        <c:dLbls>
          <c:dLblPos val="inEnd"/>
          <c:showLegendKey val="0"/>
          <c:showVal val="1"/>
          <c:showCatName val="0"/>
          <c:showSerName val="0"/>
          <c:showPercent val="0"/>
          <c:showBubbleSize val="0"/>
        </c:dLbls>
        <c:gapWidth val="219"/>
        <c:overlap val="-27"/>
        <c:axId val="1794199504"/>
        <c:axId val="1794755808"/>
      </c:barChart>
      <c:catAx>
        <c:axId val="1794199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Machine Learning Algorithm Tried</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4755808"/>
        <c:crosses val="autoZero"/>
        <c:auto val="1"/>
        <c:lblAlgn val="ctr"/>
        <c:lblOffset val="100"/>
        <c:noMultiLvlLbl val="1"/>
      </c:catAx>
      <c:valAx>
        <c:axId val="1794755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Accuracy in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41995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1"/>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Average runtime to predict() 648 test set samples on 2 GHz Intel Core i5 CPU</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1"/>
          <c:dPt>
            <c:idx val="0"/>
            <c:invertIfNegative val="1"/>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Pt>
          <c:dPt>
            <c:idx val="1"/>
            <c:invertIfNegative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2"/>
            <c:invertIfNegative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dPt>
          <c:dPt>
            <c:idx val="3"/>
            <c:invertIfNegative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Pt>
            <c:idx val="4"/>
            <c:invertIfNegative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dPt>
          <c:dPt>
            <c:idx val="5"/>
            <c:invertIfNegative val="1"/>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dPt>
          <c:dPt>
            <c:idx val="6"/>
            <c:invertIfNegative val="1"/>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dPt>
          <c:dPt>
            <c:idx val="7"/>
            <c:invertIfNegative val="1"/>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dPt>
          <c:dPt>
            <c:idx val="8"/>
            <c:invertIfNegative val="1"/>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Sheet1!$A$1:$A$9</c:f>
              <c:strCache>
                <c:ptCount val="9"/>
                <c:pt idx="0">
                  <c:v>Dummy Control Classifier</c:v>
                </c:pt>
                <c:pt idx="1">
                  <c:v>Convolutional Nueral Net</c:v>
                </c:pt>
                <c:pt idx="2">
                  <c:v>Logistic Regression</c:v>
                </c:pt>
                <c:pt idx="3">
                  <c:v>K-Nearest Neighbors</c:v>
                </c:pt>
                <c:pt idx="4">
                  <c:v>SVM w/ Linear Kernel</c:v>
                </c:pt>
                <c:pt idx="5">
                  <c:v>SVM w/ Gaussian Kernel</c:v>
                </c:pt>
                <c:pt idx="6">
                  <c:v>Naive Bayes</c:v>
                </c:pt>
                <c:pt idx="7">
                  <c:v>Decision Tree</c:v>
                </c:pt>
                <c:pt idx="8">
                  <c:v>Random Forest</c:v>
                </c:pt>
              </c:strCache>
            </c:strRef>
          </c:cat>
          <c:val>
            <c:numRef>
              <c:f>Sheet1!$B$1:$B$9</c:f>
              <c:numCache>
                <c:formatCode>General</c:formatCode>
                <c:ptCount val="9"/>
                <c:pt idx="0">
                  <c:v>0.0465817999999998</c:v>
                </c:pt>
                <c:pt idx="1">
                  <c:v>159.4674172</c:v>
                </c:pt>
                <c:pt idx="2">
                  <c:v>0.1575854</c:v>
                </c:pt>
                <c:pt idx="3">
                  <c:v>318.4985631999999</c:v>
                </c:pt>
                <c:pt idx="4">
                  <c:v>163.6217498</c:v>
                </c:pt>
                <c:pt idx="5">
                  <c:v>193.9333156</c:v>
                </c:pt>
                <c:pt idx="6">
                  <c:v>1.66825879999999</c:v>
                </c:pt>
                <c:pt idx="7">
                  <c:v>0.285327799999998</c:v>
                </c:pt>
                <c:pt idx="8">
                  <c:v>0.331694</c:v>
                </c:pt>
              </c:numCache>
            </c:numRef>
          </c:val>
        </c:ser>
        <c:dLbls>
          <c:dLblPos val="inEnd"/>
          <c:showLegendKey val="0"/>
          <c:showVal val="1"/>
          <c:showCatName val="0"/>
          <c:showSerName val="0"/>
          <c:showPercent val="0"/>
          <c:showBubbleSize val="0"/>
        </c:dLbls>
        <c:gapWidth val="100"/>
        <c:overlap val="-24"/>
        <c:axId val="1853183232"/>
        <c:axId val="1794868656"/>
      </c:barChart>
      <c:catAx>
        <c:axId val="185318323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Classification Algorithm Chosen</a:t>
                </a:r>
              </a:p>
            </c:rich>
          </c:tx>
          <c:layout/>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794868656"/>
        <c:crosses val="autoZero"/>
        <c:auto val="1"/>
        <c:lblAlgn val="ctr"/>
        <c:lblOffset val="100"/>
        <c:noMultiLvlLbl val="1"/>
      </c:catAx>
      <c:valAx>
        <c:axId val="179486865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Time to predict in seconds</a:t>
                </a:r>
              </a:p>
            </c:rich>
          </c:tx>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8531832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zero"/>
    <c:showDLblsOverMax val="1"/>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2C2FC3-4BF3-0F41-9CBF-62D7BA34B07C}" type="doc">
      <dgm:prSet loTypeId="urn:microsoft.com/office/officeart/2005/8/layout/chevron1" loCatId="" qsTypeId="urn:microsoft.com/office/officeart/2005/8/quickstyle/simple4" qsCatId="simple" csTypeId="urn:microsoft.com/office/officeart/2005/8/colors/accent1_2" csCatId="accent1" phldr="1"/>
      <dgm:spPr/>
    </dgm:pt>
    <dgm:pt modelId="{2A6C5A12-28E5-6746-9659-933FF75484CC}">
      <dgm:prSet phldrT="[Text]" custT="1"/>
      <dgm:spPr>
        <a:solidFill>
          <a:schemeClr val="tx2"/>
        </a:solidFill>
      </dgm:spPr>
      <dgm:t>
        <a:bodyPr/>
        <a:lstStyle/>
        <a:p>
          <a:r>
            <a:rPr lang="en-US" sz="3000" dirty="0" smtClean="0"/>
            <a:t>Data is recorded in waveform as a spectrogram </a:t>
          </a:r>
          <a:endParaRPr lang="en-US" sz="3000" dirty="0"/>
        </a:p>
      </dgm:t>
    </dgm:pt>
    <dgm:pt modelId="{5A9AD2A5-C90C-C940-8127-3376A684161B}" type="parTrans" cxnId="{ACF8250D-E1E9-AD4A-8493-A90EF83E0D9D}">
      <dgm:prSet/>
      <dgm:spPr/>
      <dgm:t>
        <a:bodyPr/>
        <a:lstStyle/>
        <a:p>
          <a:endParaRPr lang="en-US"/>
        </a:p>
      </dgm:t>
    </dgm:pt>
    <dgm:pt modelId="{B8B1D071-C365-1B43-A6AC-0D6F20C28249}" type="sibTrans" cxnId="{ACF8250D-E1E9-AD4A-8493-A90EF83E0D9D}">
      <dgm:prSet/>
      <dgm:spPr/>
      <dgm:t>
        <a:bodyPr/>
        <a:lstStyle/>
        <a:p>
          <a:endParaRPr lang="en-US"/>
        </a:p>
      </dgm:t>
    </dgm:pt>
    <dgm:pt modelId="{46206C3D-40CD-DD4E-A243-185BE335C1B3}">
      <dgm:prSet phldrT="[Text]" custT="1"/>
      <dgm:spPr>
        <a:solidFill>
          <a:schemeClr val="tx2"/>
        </a:solidFill>
      </dgm:spPr>
      <dgm:t>
        <a:bodyPr/>
        <a:lstStyle/>
        <a:p>
          <a:r>
            <a:rPr lang="en-US" sz="3000" dirty="0" smtClean="0"/>
            <a:t>Mel Frequency Spectrogram Computed</a:t>
          </a:r>
          <a:endParaRPr lang="en-US" sz="3000" dirty="0"/>
        </a:p>
      </dgm:t>
    </dgm:pt>
    <dgm:pt modelId="{09584346-98DE-A048-B848-69773E77FC9E}" type="parTrans" cxnId="{8B2EB41C-4AA8-3147-BD10-8E1C7CC1E6F5}">
      <dgm:prSet/>
      <dgm:spPr/>
      <dgm:t>
        <a:bodyPr/>
        <a:lstStyle/>
        <a:p>
          <a:endParaRPr lang="en-US"/>
        </a:p>
      </dgm:t>
    </dgm:pt>
    <dgm:pt modelId="{E967744A-EEFB-224D-B655-754589521FC2}" type="sibTrans" cxnId="{8B2EB41C-4AA8-3147-BD10-8E1C7CC1E6F5}">
      <dgm:prSet/>
      <dgm:spPr/>
      <dgm:t>
        <a:bodyPr/>
        <a:lstStyle/>
        <a:p>
          <a:endParaRPr lang="en-US"/>
        </a:p>
      </dgm:t>
    </dgm:pt>
    <dgm:pt modelId="{EDF73968-26AD-1B45-9EA4-F0AD1053812F}">
      <dgm:prSet phldrT="[Text]"/>
      <dgm:spPr>
        <a:solidFill>
          <a:schemeClr val="tx2"/>
        </a:solidFill>
      </dgm:spPr>
      <dgm:t>
        <a:bodyPr/>
        <a:lstStyle/>
        <a:p>
          <a:r>
            <a:rPr lang="en-US" dirty="0" smtClean="0"/>
            <a:t>Fourier Transform</a:t>
          </a:r>
          <a:endParaRPr lang="en-US" dirty="0"/>
        </a:p>
      </dgm:t>
    </dgm:pt>
    <dgm:pt modelId="{FE745255-A804-104B-8BDB-A602C88D8DF7}" type="parTrans" cxnId="{C794C6D4-6EAE-3242-B003-635D496C1F42}">
      <dgm:prSet/>
      <dgm:spPr/>
      <dgm:t>
        <a:bodyPr/>
        <a:lstStyle/>
        <a:p>
          <a:endParaRPr lang="en-US"/>
        </a:p>
      </dgm:t>
    </dgm:pt>
    <dgm:pt modelId="{EA2D37A2-049E-0D45-9FBB-4C53ADDC9BBC}" type="sibTrans" cxnId="{C794C6D4-6EAE-3242-B003-635D496C1F42}">
      <dgm:prSet/>
      <dgm:spPr/>
      <dgm:t>
        <a:bodyPr/>
        <a:lstStyle/>
        <a:p>
          <a:endParaRPr lang="en-US"/>
        </a:p>
      </dgm:t>
    </dgm:pt>
    <dgm:pt modelId="{E16BD265-F595-5F42-8625-776E6047BD1A}" type="pres">
      <dgm:prSet presAssocID="{EE2C2FC3-4BF3-0F41-9CBF-62D7BA34B07C}" presName="Name0" presStyleCnt="0">
        <dgm:presLayoutVars>
          <dgm:dir/>
          <dgm:animLvl val="lvl"/>
          <dgm:resizeHandles val="exact"/>
        </dgm:presLayoutVars>
      </dgm:prSet>
      <dgm:spPr/>
    </dgm:pt>
    <dgm:pt modelId="{27A985E5-5E56-E944-A74E-B978CEAB8EFC}" type="pres">
      <dgm:prSet presAssocID="{2A6C5A12-28E5-6746-9659-933FF75484CC}" presName="parTxOnly" presStyleLbl="node1" presStyleIdx="0" presStyleCnt="3">
        <dgm:presLayoutVars>
          <dgm:chMax val="0"/>
          <dgm:chPref val="0"/>
          <dgm:bulletEnabled val="1"/>
        </dgm:presLayoutVars>
      </dgm:prSet>
      <dgm:spPr/>
      <dgm:t>
        <a:bodyPr/>
        <a:lstStyle/>
        <a:p>
          <a:endParaRPr lang="en-US"/>
        </a:p>
      </dgm:t>
    </dgm:pt>
    <dgm:pt modelId="{291DC03B-BE59-9A45-84A7-586B1DD017D4}" type="pres">
      <dgm:prSet presAssocID="{B8B1D071-C365-1B43-A6AC-0D6F20C28249}" presName="parTxOnlySpace" presStyleCnt="0"/>
      <dgm:spPr/>
    </dgm:pt>
    <dgm:pt modelId="{4319BEA4-24E9-B642-87F2-CA719F41B1B0}" type="pres">
      <dgm:prSet presAssocID="{EDF73968-26AD-1B45-9EA4-F0AD1053812F}" presName="parTxOnly" presStyleLbl="node1" presStyleIdx="1" presStyleCnt="3">
        <dgm:presLayoutVars>
          <dgm:chMax val="0"/>
          <dgm:chPref val="0"/>
          <dgm:bulletEnabled val="1"/>
        </dgm:presLayoutVars>
      </dgm:prSet>
      <dgm:spPr/>
      <dgm:t>
        <a:bodyPr/>
        <a:lstStyle/>
        <a:p>
          <a:endParaRPr lang="en-US"/>
        </a:p>
      </dgm:t>
    </dgm:pt>
    <dgm:pt modelId="{497BBBD8-0D2D-0846-A48D-9157B72AB70F}" type="pres">
      <dgm:prSet presAssocID="{EA2D37A2-049E-0D45-9FBB-4C53ADDC9BBC}" presName="parTxOnlySpace" presStyleCnt="0"/>
      <dgm:spPr/>
    </dgm:pt>
    <dgm:pt modelId="{5D6FC8BF-60AC-9D4F-83B7-46AA345610D6}" type="pres">
      <dgm:prSet presAssocID="{46206C3D-40CD-DD4E-A243-185BE335C1B3}" presName="parTxOnly" presStyleLbl="node1" presStyleIdx="2" presStyleCnt="3">
        <dgm:presLayoutVars>
          <dgm:chMax val="0"/>
          <dgm:chPref val="0"/>
          <dgm:bulletEnabled val="1"/>
        </dgm:presLayoutVars>
      </dgm:prSet>
      <dgm:spPr/>
      <dgm:t>
        <a:bodyPr/>
        <a:lstStyle/>
        <a:p>
          <a:endParaRPr lang="en-US"/>
        </a:p>
      </dgm:t>
    </dgm:pt>
  </dgm:ptLst>
  <dgm:cxnLst>
    <dgm:cxn modelId="{ACF72CE5-EEF5-3148-BAF9-B9A80798966D}" type="presOf" srcId="{2A6C5A12-28E5-6746-9659-933FF75484CC}" destId="{27A985E5-5E56-E944-A74E-B978CEAB8EFC}" srcOrd="0" destOrd="0" presId="urn:microsoft.com/office/officeart/2005/8/layout/chevron1"/>
    <dgm:cxn modelId="{C794C6D4-6EAE-3242-B003-635D496C1F42}" srcId="{EE2C2FC3-4BF3-0F41-9CBF-62D7BA34B07C}" destId="{EDF73968-26AD-1B45-9EA4-F0AD1053812F}" srcOrd="1" destOrd="0" parTransId="{FE745255-A804-104B-8BDB-A602C88D8DF7}" sibTransId="{EA2D37A2-049E-0D45-9FBB-4C53ADDC9BBC}"/>
    <dgm:cxn modelId="{ACF8250D-E1E9-AD4A-8493-A90EF83E0D9D}" srcId="{EE2C2FC3-4BF3-0F41-9CBF-62D7BA34B07C}" destId="{2A6C5A12-28E5-6746-9659-933FF75484CC}" srcOrd="0" destOrd="0" parTransId="{5A9AD2A5-C90C-C940-8127-3376A684161B}" sibTransId="{B8B1D071-C365-1B43-A6AC-0D6F20C28249}"/>
    <dgm:cxn modelId="{F8C891CC-FA49-6549-B4DB-76549A8CA596}" type="presOf" srcId="{EE2C2FC3-4BF3-0F41-9CBF-62D7BA34B07C}" destId="{E16BD265-F595-5F42-8625-776E6047BD1A}" srcOrd="0" destOrd="0" presId="urn:microsoft.com/office/officeart/2005/8/layout/chevron1"/>
    <dgm:cxn modelId="{8EDD5553-ACFB-5448-A28D-0081F7D0AD07}" type="presOf" srcId="{46206C3D-40CD-DD4E-A243-185BE335C1B3}" destId="{5D6FC8BF-60AC-9D4F-83B7-46AA345610D6}" srcOrd="0" destOrd="0" presId="urn:microsoft.com/office/officeart/2005/8/layout/chevron1"/>
    <dgm:cxn modelId="{C474E602-8306-BE44-BDE0-138C9A3E2981}" type="presOf" srcId="{EDF73968-26AD-1B45-9EA4-F0AD1053812F}" destId="{4319BEA4-24E9-B642-87F2-CA719F41B1B0}" srcOrd="0" destOrd="0" presId="urn:microsoft.com/office/officeart/2005/8/layout/chevron1"/>
    <dgm:cxn modelId="{8B2EB41C-4AA8-3147-BD10-8E1C7CC1E6F5}" srcId="{EE2C2FC3-4BF3-0F41-9CBF-62D7BA34B07C}" destId="{46206C3D-40CD-DD4E-A243-185BE335C1B3}" srcOrd="2" destOrd="0" parTransId="{09584346-98DE-A048-B848-69773E77FC9E}" sibTransId="{E967744A-EEFB-224D-B655-754589521FC2}"/>
    <dgm:cxn modelId="{CB00A706-66FD-7D41-8BFF-C3F066D16C86}" type="presParOf" srcId="{E16BD265-F595-5F42-8625-776E6047BD1A}" destId="{27A985E5-5E56-E944-A74E-B978CEAB8EFC}" srcOrd="0" destOrd="0" presId="urn:microsoft.com/office/officeart/2005/8/layout/chevron1"/>
    <dgm:cxn modelId="{D8EF5FCA-C719-3746-B359-64F3CAF3A277}" type="presParOf" srcId="{E16BD265-F595-5F42-8625-776E6047BD1A}" destId="{291DC03B-BE59-9A45-84A7-586B1DD017D4}" srcOrd="1" destOrd="0" presId="urn:microsoft.com/office/officeart/2005/8/layout/chevron1"/>
    <dgm:cxn modelId="{5141A915-71B7-C74D-BDDF-B5951A18C4BC}" type="presParOf" srcId="{E16BD265-F595-5F42-8625-776E6047BD1A}" destId="{4319BEA4-24E9-B642-87F2-CA719F41B1B0}" srcOrd="2" destOrd="0" presId="urn:microsoft.com/office/officeart/2005/8/layout/chevron1"/>
    <dgm:cxn modelId="{AA762A5F-3034-B746-88F7-AC5DD6685DFF}" type="presParOf" srcId="{E16BD265-F595-5F42-8625-776E6047BD1A}" destId="{497BBBD8-0D2D-0846-A48D-9157B72AB70F}" srcOrd="3" destOrd="0" presId="urn:microsoft.com/office/officeart/2005/8/layout/chevron1"/>
    <dgm:cxn modelId="{CA366B43-B5BE-E04C-9921-D2E379DFDCB7}" type="presParOf" srcId="{E16BD265-F595-5F42-8625-776E6047BD1A}" destId="{5D6FC8BF-60AC-9D4F-83B7-46AA345610D6}"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985E5-5E56-E944-A74E-B978CEAB8EFC}">
      <dsp:nvSpPr>
        <dsp:cNvPr id="0" name=""/>
        <dsp:cNvSpPr/>
      </dsp:nvSpPr>
      <dsp:spPr>
        <a:xfrm>
          <a:off x="3373" y="328074"/>
          <a:ext cx="4110349" cy="1644139"/>
        </a:xfrm>
        <a:prstGeom prst="chevron">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015" tIns="40005" rIns="40005" bIns="40005" numCol="1" spcCol="1270" anchor="ctr" anchorCtr="0">
          <a:noAutofit/>
        </a:bodyPr>
        <a:lstStyle/>
        <a:p>
          <a:pPr lvl="0" algn="ctr" defTabSz="1333500">
            <a:lnSpc>
              <a:spcPct val="90000"/>
            </a:lnSpc>
            <a:spcBef>
              <a:spcPct val="0"/>
            </a:spcBef>
            <a:spcAft>
              <a:spcPct val="35000"/>
            </a:spcAft>
          </a:pPr>
          <a:r>
            <a:rPr lang="en-US" sz="3000" kern="1200" dirty="0" smtClean="0"/>
            <a:t>Data is recorded in waveform as a spectrogram </a:t>
          </a:r>
          <a:endParaRPr lang="en-US" sz="3000" kern="1200" dirty="0"/>
        </a:p>
      </dsp:txBody>
      <dsp:txXfrm>
        <a:off x="825443" y="328074"/>
        <a:ext cx="2466210" cy="1644139"/>
      </dsp:txXfrm>
    </dsp:sp>
    <dsp:sp modelId="{4319BEA4-24E9-B642-87F2-CA719F41B1B0}">
      <dsp:nvSpPr>
        <dsp:cNvPr id="0" name=""/>
        <dsp:cNvSpPr/>
      </dsp:nvSpPr>
      <dsp:spPr>
        <a:xfrm>
          <a:off x="3702687" y="328074"/>
          <a:ext cx="4110349" cy="1644139"/>
        </a:xfrm>
        <a:prstGeom prst="chevron">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8021" tIns="56007" rIns="56007" bIns="56007" numCol="1" spcCol="1270" anchor="ctr" anchorCtr="0">
          <a:noAutofit/>
        </a:bodyPr>
        <a:lstStyle/>
        <a:p>
          <a:pPr lvl="0" algn="ctr" defTabSz="1866900">
            <a:lnSpc>
              <a:spcPct val="90000"/>
            </a:lnSpc>
            <a:spcBef>
              <a:spcPct val="0"/>
            </a:spcBef>
            <a:spcAft>
              <a:spcPct val="35000"/>
            </a:spcAft>
          </a:pPr>
          <a:r>
            <a:rPr lang="en-US" sz="4200" kern="1200" dirty="0" smtClean="0"/>
            <a:t>Fourier Transform</a:t>
          </a:r>
          <a:endParaRPr lang="en-US" sz="4200" kern="1200" dirty="0"/>
        </a:p>
      </dsp:txBody>
      <dsp:txXfrm>
        <a:off x="4524757" y="328074"/>
        <a:ext cx="2466210" cy="1644139"/>
      </dsp:txXfrm>
    </dsp:sp>
    <dsp:sp modelId="{5D6FC8BF-60AC-9D4F-83B7-46AA345610D6}">
      <dsp:nvSpPr>
        <dsp:cNvPr id="0" name=""/>
        <dsp:cNvSpPr/>
      </dsp:nvSpPr>
      <dsp:spPr>
        <a:xfrm>
          <a:off x="7402002" y="328074"/>
          <a:ext cx="4110349" cy="1644139"/>
        </a:xfrm>
        <a:prstGeom prst="chevron">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015" tIns="40005" rIns="40005" bIns="40005" numCol="1" spcCol="1270" anchor="ctr" anchorCtr="0">
          <a:noAutofit/>
        </a:bodyPr>
        <a:lstStyle/>
        <a:p>
          <a:pPr lvl="0" algn="ctr" defTabSz="1333500">
            <a:lnSpc>
              <a:spcPct val="90000"/>
            </a:lnSpc>
            <a:spcBef>
              <a:spcPct val="0"/>
            </a:spcBef>
            <a:spcAft>
              <a:spcPct val="35000"/>
            </a:spcAft>
          </a:pPr>
          <a:r>
            <a:rPr lang="en-US" sz="3000" kern="1200" dirty="0" smtClean="0"/>
            <a:t>Mel Frequency Spectrogram Computed</a:t>
          </a:r>
          <a:endParaRPr lang="en-US" sz="3000" kern="1200" dirty="0"/>
        </a:p>
      </dsp:txBody>
      <dsp:txXfrm>
        <a:off x="8224072" y="328074"/>
        <a:ext cx="2466210" cy="16441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2D105-96AB-8547-B6B9-6F071F82C3AB}" type="datetimeFigureOut">
              <a:rPr lang="en-US" smtClean="0"/>
              <a:t>2/18/18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440A7-1FED-8A44-AE02-71568374541F}" type="slidenum">
              <a:rPr lang="en-US" smtClean="0"/>
              <a:t>‹#›</a:t>
            </a:fld>
            <a:endParaRPr lang="en-US"/>
          </a:p>
        </p:txBody>
      </p:sp>
    </p:spTree>
    <p:extLst>
      <p:ext uri="{BB962C8B-B14F-4D97-AF65-F5344CB8AC3E}">
        <p14:creationId xmlns:p14="http://schemas.microsoft.com/office/powerpoint/2010/main" val="245645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1</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a:t>
            </a:fld>
            <a:endParaRPr lang="en-US"/>
          </a:p>
        </p:txBody>
      </p:sp>
    </p:spTree>
    <p:extLst>
      <p:ext uri="{BB962C8B-B14F-4D97-AF65-F5344CB8AC3E}">
        <p14:creationId xmlns:p14="http://schemas.microsoft.com/office/powerpoint/2010/main" val="268789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a:t>
            </a:r>
            <a:r>
              <a:rPr lang="en-US" dirty="0" smtClean="0"/>
              <a:t>(2,</a:t>
            </a:r>
            <a:r>
              <a:rPr lang="en-US" baseline="0" dirty="0" smtClean="0"/>
              <a:t> 0)</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10</a:t>
            </a:fld>
            <a:endParaRPr lang="en-US"/>
          </a:p>
        </p:txBody>
      </p:sp>
    </p:spTree>
    <p:extLst>
      <p:ext uri="{BB962C8B-B14F-4D97-AF65-F5344CB8AC3E}">
        <p14:creationId xmlns:p14="http://schemas.microsoft.com/office/powerpoint/2010/main" val="961988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(2, 1)</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11</a:t>
            </a:fld>
            <a:endParaRPr lang="en-US"/>
          </a:p>
        </p:txBody>
      </p:sp>
    </p:spTree>
    <p:extLst>
      <p:ext uri="{BB962C8B-B14F-4D97-AF65-F5344CB8AC3E}">
        <p14:creationId xmlns:p14="http://schemas.microsoft.com/office/powerpoint/2010/main" val="978940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a:t>
            </a:r>
            <a:r>
              <a:rPr lang="en-US" dirty="0" smtClean="0"/>
              <a:t>(3, </a:t>
            </a:r>
            <a:r>
              <a:rPr lang="en-US" dirty="0" smtClean="0"/>
              <a:t>0)</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12</a:t>
            </a:fld>
            <a:endParaRPr lang="en-US"/>
          </a:p>
        </p:txBody>
      </p:sp>
    </p:spTree>
    <p:extLst>
      <p:ext uri="{BB962C8B-B14F-4D97-AF65-F5344CB8AC3E}">
        <p14:creationId xmlns:p14="http://schemas.microsoft.com/office/powerpoint/2010/main" val="88865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a:t>
            </a:r>
            <a:r>
              <a:rPr lang="en-US" baseline="0" dirty="0" smtClean="0"/>
              <a:t> (3, 1)</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13</a:t>
            </a:fld>
            <a:endParaRPr lang="en-US"/>
          </a:p>
        </p:txBody>
      </p:sp>
    </p:spTree>
    <p:extLst>
      <p:ext uri="{BB962C8B-B14F-4D97-AF65-F5344CB8AC3E}">
        <p14:creationId xmlns:p14="http://schemas.microsoft.com/office/powerpoint/2010/main" val="1674075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a:t>
            </a:r>
            <a:r>
              <a:rPr lang="en-US" dirty="0" smtClean="0"/>
              <a:t>(4,0</a:t>
            </a:r>
            <a:r>
              <a:rPr lang="en-US" dirty="0" smtClean="0"/>
              <a:t>)</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14</a:t>
            </a:fld>
            <a:endParaRPr lang="en-US"/>
          </a:p>
        </p:txBody>
      </p:sp>
    </p:spTree>
    <p:extLst>
      <p:ext uri="{BB962C8B-B14F-4D97-AF65-F5344CB8AC3E}">
        <p14:creationId xmlns:p14="http://schemas.microsoft.com/office/powerpoint/2010/main" val="1155236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a:t>
            </a:r>
            <a:r>
              <a:rPr lang="en-US" dirty="0" smtClean="0"/>
              <a:t>(4,</a:t>
            </a:r>
            <a:r>
              <a:rPr lang="en-US" baseline="0" dirty="0" smtClean="0"/>
              <a:t> 1)</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15</a:t>
            </a:fld>
            <a:endParaRPr lang="en-US"/>
          </a:p>
        </p:txBody>
      </p:sp>
    </p:spTree>
    <p:extLst>
      <p:ext uri="{BB962C8B-B14F-4D97-AF65-F5344CB8AC3E}">
        <p14:creationId xmlns:p14="http://schemas.microsoft.com/office/powerpoint/2010/main" val="1789248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(5, 0)</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16</a:t>
            </a:fld>
            <a:endParaRPr lang="en-US"/>
          </a:p>
        </p:txBody>
      </p:sp>
    </p:spTree>
    <p:extLst>
      <p:ext uri="{BB962C8B-B14F-4D97-AF65-F5344CB8AC3E}">
        <p14:creationId xmlns:p14="http://schemas.microsoft.com/office/powerpoint/2010/main" val="2147033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a:t>
            </a:r>
            <a:r>
              <a:rPr lang="en-US" dirty="0" smtClean="0"/>
              <a:t>(5, </a:t>
            </a:r>
            <a:r>
              <a:rPr lang="en-US" dirty="0" smtClean="0"/>
              <a:t>1)</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17</a:t>
            </a:fld>
            <a:endParaRPr lang="en-US"/>
          </a:p>
        </p:txBody>
      </p:sp>
    </p:spTree>
    <p:extLst>
      <p:ext uri="{BB962C8B-B14F-4D97-AF65-F5344CB8AC3E}">
        <p14:creationId xmlns:p14="http://schemas.microsoft.com/office/powerpoint/2010/main" val="626924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Top</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18</a:t>
            </a:fld>
            <a:endParaRPr lang="en-US"/>
          </a:p>
        </p:txBody>
      </p:sp>
    </p:spTree>
    <p:extLst>
      <p:ext uri="{BB962C8B-B14F-4D97-AF65-F5344CB8AC3E}">
        <p14:creationId xmlns:p14="http://schemas.microsoft.com/office/powerpoint/2010/main" val="1703408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1</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19</a:t>
            </a:fld>
            <a:endParaRPr lang="en-US"/>
          </a:p>
        </p:txBody>
      </p:sp>
    </p:spTree>
    <p:extLst>
      <p:ext uri="{BB962C8B-B14F-4D97-AF65-F5344CB8AC3E}">
        <p14:creationId xmlns:p14="http://schemas.microsoft.com/office/powerpoint/2010/main" val="110125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2</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2</a:t>
            </a:fld>
            <a:endParaRPr lang="en-US"/>
          </a:p>
        </p:txBody>
      </p:sp>
    </p:spTree>
    <p:extLst>
      <p:ext uri="{BB962C8B-B14F-4D97-AF65-F5344CB8AC3E}">
        <p14:creationId xmlns:p14="http://schemas.microsoft.com/office/powerpoint/2010/main" val="990119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20</a:t>
            </a:fld>
            <a:endParaRPr lang="en-US"/>
          </a:p>
        </p:txBody>
      </p:sp>
    </p:spTree>
    <p:extLst>
      <p:ext uri="{BB962C8B-B14F-4D97-AF65-F5344CB8AC3E}">
        <p14:creationId xmlns:p14="http://schemas.microsoft.com/office/powerpoint/2010/main" val="1523011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21</a:t>
            </a:fld>
            <a:endParaRPr lang="en-US"/>
          </a:p>
        </p:txBody>
      </p:sp>
    </p:spTree>
    <p:extLst>
      <p:ext uri="{BB962C8B-B14F-4D97-AF65-F5344CB8AC3E}">
        <p14:creationId xmlns:p14="http://schemas.microsoft.com/office/powerpoint/2010/main" val="966915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a:t>
            </a:r>
            <a:r>
              <a:rPr lang="en-US" baseline="0" dirty="0" smtClean="0"/>
              <a:t> </a:t>
            </a:r>
            <a:r>
              <a:rPr lang="en-US" dirty="0" smtClean="0"/>
              <a:t>(1</a:t>
            </a:r>
            <a:r>
              <a:rPr lang="en-US" dirty="0" smtClean="0"/>
              <a:t>, </a:t>
            </a:r>
            <a:r>
              <a:rPr lang="en-US" dirty="0" smtClean="0"/>
              <a:t>0)</a:t>
            </a:r>
            <a:endParaRPr lang="en-US" dirty="0" smtClean="0"/>
          </a:p>
        </p:txBody>
      </p:sp>
      <p:sp>
        <p:nvSpPr>
          <p:cNvPr id="4" name="Slide Number Placeholder 3"/>
          <p:cNvSpPr>
            <a:spLocks noGrp="1"/>
          </p:cNvSpPr>
          <p:nvPr>
            <p:ph type="sldNum" sz="quarter" idx="10"/>
          </p:nvPr>
        </p:nvSpPr>
        <p:spPr/>
        <p:txBody>
          <a:bodyPr/>
          <a:lstStyle/>
          <a:p>
            <a:fld id="{624440A7-1FED-8A44-AE02-71568374541F}" type="slidenum">
              <a:rPr lang="en-US" smtClean="0"/>
              <a:t>23</a:t>
            </a:fld>
            <a:endParaRPr lang="en-US"/>
          </a:p>
        </p:txBody>
      </p:sp>
    </p:spTree>
    <p:extLst>
      <p:ext uri="{BB962C8B-B14F-4D97-AF65-F5344CB8AC3E}">
        <p14:creationId xmlns:p14="http://schemas.microsoft.com/office/powerpoint/2010/main" val="1910229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24</a:t>
            </a:fld>
            <a:endParaRPr lang="en-US"/>
          </a:p>
        </p:txBody>
      </p:sp>
    </p:spTree>
    <p:extLst>
      <p:ext uri="{BB962C8B-B14F-4D97-AF65-F5344CB8AC3E}">
        <p14:creationId xmlns:p14="http://schemas.microsoft.com/office/powerpoint/2010/main" val="188722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3</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3</a:t>
            </a:fld>
            <a:endParaRPr lang="en-US"/>
          </a:p>
        </p:txBody>
      </p:sp>
    </p:spTree>
    <p:extLst>
      <p:ext uri="{BB962C8B-B14F-4D97-AF65-F5344CB8AC3E}">
        <p14:creationId xmlns:p14="http://schemas.microsoft.com/office/powerpoint/2010/main" val="83365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4</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4</a:t>
            </a:fld>
            <a:endParaRPr lang="en-US"/>
          </a:p>
        </p:txBody>
      </p:sp>
    </p:spTree>
    <p:extLst>
      <p:ext uri="{BB962C8B-B14F-4D97-AF65-F5344CB8AC3E}">
        <p14:creationId xmlns:p14="http://schemas.microsoft.com/office/powerpoint/2010/main" val="2412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5</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5</a:t>
            </a:fld>
            <a:endParaRPr lang="en-US"/>
          </a:p>
        </p:txBody>
      </p:sp>
    </p:spTree>
    <p:extLst>
      <p:ext uri="{BB962C8B-B14F-4D97-AF65-F5344CB8AC3E}">
        <p14:creationId xmlns:p14="http://schemas.microsoft.com/office/powerpoint/2010/main" val="1723857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Left 6</a:t>
            </a:r>
          </a:p>
        </p:txBody>
      </p:sp>
      <p:sp>
        <p:nvSpPr>
          <p:cNvPr id="4" name="Slide Number Placeholder 3"/>
          <p:cNvSpPr>
            <a:spLocks noGrp="1"/>
          </p:cNvSpPr>
          <p:nvPr>
            <p:ph type="sldNum" sz="quarter" idx="10"/>
          </p:nvPr>
        </p:nvSpPr>
        <p:spPr/>
        <p:txBody>
          <a:bodyPr/>
          <a:lstStyle/>
          <a:p>
            <a:fld id="{624440A7-1FED-8A44-AE02-71568374541F}" type="slidenum">
              <a:rPr lang="en-US" smtClean="0"/>
              <a:t>6</a:t>
            </a:fld>
            <a:endParaRPr lang="en-US"/>
          </a:p>
        </p:txBody>
      </p:sp>
    </p:spTree>
    <p:extLst>
      <p:ext uri="{BB962C8B-B14F-4D97-AF65-F5344CB8AC3E}">
        <p14:creationId xmlns:p14="http://schemas.microsoft.com/office/powerpoint/2010/main" val="172583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Center</a:t>
            </a:r>
            <a:r>
              <a:rPr lang="en-US" baseline="0" dirty="0" smtClean="0"/>
              <a:t> 0</a:t>
            </a:r>
          </a:p>
          <a:p>
            <a:r>
              <a:rPr lang="en-US" baseline="0" dirty="0" smtClean="0"/>
              <a:t>Top</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7</a:t>
            </a:fld>
            <a:endParaRPr lang="en-US"/>
          </a:p>
        </p:txBody>
      </p:sp>
    </p:spTree>
    <p:extLst>
      <p:ext uri="{BB962C8B-B14F-4D97-AF65-F5344CB8AC3E}">
        <p14:creationId xmlns:p14="http://schemas.microsoft.com/office/powerpoint/2010/main" val="65580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(1,</a:t>
            </a:r>
            <a:r>
              <a:rPr lang="en-US" baseline="0" dirty="0" smtClean="0"/>
              <a:t> 0)</a:t>
            </a:r>
            <a:endParaRPr lang="en-US" dirty="0" smtClean="0"/>
          </a:p>
        </p:txBody>
      </p:sp>
      <p:sp>
        <p:nvSpPr>
          <p:cNvPr id="4" name="Slide Number Placeholder 3"/>
          <p:cNvSpPr>
            <a:spLocks noGrp="1"/>
          </p:cNvSpPr>
          <p:nvPr>
            <p:ph type="sldNum" sz="quarter" idx="10"/>
          </p:nvPr>
        </p:nvSpPr>
        <p:spPr/>
        <p:txBody>
          <a:bodyPr/>
          <a:lstStyle/>
          <a:p>
            <a:fld id="{624440A7-1FED-8A44-AE02-71568374541F}" type="slidenum">
              <a:rPr lang="en-US" smtClean="0"/>
              <a:t>8</a:t>
            </a:fld>
            <a:endParaRPr lang="en-US"/>
          </a:p>
        </p:txBody>
      </p:sp>
    </p:spTree>
    <p:extLst>
      <p:ext uri="{BB962C8B-B14F-4D97-AF65-F5344CB8AC3E}">
        <p14:creationId xmlns:p14="http://schemas.microsoft.com/office/powerpoint/2010/main" val="620357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(1, 1)</a:t>
            </a:r>
            <a:endParaRPr lang="en-US" dirty="0"/>
          </a:p>
        </p:txBody>
      </p:sp>
      <p:sp>
        <p:nvSpPr>
          <p:cNvPr id="4" name="Slide Number Placeholder 3"/>
          <p:cNvSpPr>
            <a:spLocks noGrp="1"/>
          </p:cNvSpPr>
          <p:nvPr>
            <p:ph type="sldNum" sz="quarter" idx="10"/>
          </p:nvPr>
        </p:nvSpPr>
        <p:spPr/>
        <p:txBody>
          <a:bodyPr/>
          <a:lstStyle/>
          <a:p>
            <a:fld id="{624440A7-1FED-8A44-AE02-71568374541F}" type="slidenum">
              <a:rPr lang="en-US" smtClean="0"/>
              <a:t>9</a:t>
            </a:fld>
            <a:endParaRPr lang="en-US"/>
          </a:p>
        </p:txBody>
      </p:sp>
    </p:spTree>
    <p:extLst>
      <p:ext uri="{BB962C8B-B14F-4D97-AF65-F5344CB8AC3E}">
        <p14:creationId xmlns:p14="http://schemas.microsoft.com/office/powerpoint/2010/main" val="114882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101B8B-4DB4-D845-B7CF-0128E9CF5326}" type="datetimeFigureOut">
              <a:rPr lang="en-US" smtClean="0"/>
              <a:t>2/18/18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61898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101B8B-4DB4-D845-B7CF-0128E9CF5326}" type="datetimeFigureOut">
              <a:rPr lang="en-US" smtClean="0"/>
              <a:t>2/18/18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891442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101B8B-4DB4-D845-B7CF-0128E9CF5326}" type="datetimeFigureOut">
              <a:rPr lang="en-US" smtClean="0"/>
              <a:t>2/18/18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162034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101B8B-4DB4-D845-B7CF-0128E9CF5326}" type="datetimeFigureOut">
              <a:rPr lang="en-US" smtClean="0"/>
              <a:t>2/18/18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91577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101B8B-4DB4-D845-B7CF-0128E9CF5326}" type="datetimeFigureOut">
              <a:rPr lang="en-US" smtClean="0"/>
              <a:t>2/18/18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390773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101B8B-4DB4-D845-B7CF-0128E9CF5326}" type="datetimeFigureOut">
              <a:rPr lang="en-US" smtClean="0"/>
              <a:t>2/18/18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72703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101B8B-4DB4-D845-B7CF-0128E9CF5326}" type="datetimeFigureOut">
              <a:rPr lang="en-US" smtClean="0"/>
              <a:t>2/18/18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13109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101B8B-4DB4-D845-B7CF-0128E9CF5326}" type="datetimeFigureOut">
              <a:rPr lang="en-US" smtClean="0"/>
              <a:t>2/18/18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210057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101B8B-4DB4-D845-B7CF-0128E9CF5326}" type="datetimeFigureOut">
              <a:rPr lang="en-US" smtClean="0"/>
              <a:t>2/18/18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1849847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101B8B-4DB4-D845-B7CF-0128E9CF5326}" type="datetimeFigureOut">
              <a:rPr lang="en-US" smtClean="0"/>
              <a:t>2/18/18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126217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101B8B-4DB4-D845-B7CF-0128E9CF5326}" type="datetimeFigureOut">
              <a:rPr lang="en-US" smtClean="0"/>
              <a:t>2/18/18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4D449C-DE64-1443-82FF-F7E2814438F5}" type="slidenum">
              <a:rPr lang="en-US" smtClean="0"/>
              <a:t>‹#›</a:t>
            </a:fld>
            <a:endParaRPr lang="en-US"/>
          </a:p>
        </p:txBody>
      </p:sp>
    </p:spTree>
    <p:extLst>
      <p:ext uri="{BB962C8B-B14F-4D97-AF65-F5344CB8AC3E}">
        <p14:creationId xmlns:p14="http://schemas.microsoft.com/office/powerpoint/2010/main" val="5286506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101B8B-4DB4-D845-B7CF-0128E9CF5326}" type="datetimeFigureOut">
              <a:rPr lang="en-US" smtClean="0"/>
              <a:t>2/18/18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D449C-DE64-1443-82FF-F7E2814438F5}" type="slidenum">
              <a:rPr lang="en-US" smtClean="0"/>
              <a:t>‹#›</a:t>
            </a:fld>
            <a:endParaRPr lang="en-US"/>
          </a:p>
        </p:txBody>
      </p:sp>
    </p:spTree>
    <p:extLst>
      <p:ext uri="{BB962C8B-B14F-4D97-AF65-F5344CB8AC3E}">
        <p14:creationId xmlns:p14="http://schemas.microsoft.com/office/powerpoint/2010/main" val="62006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1" Type="http://schemas.openxmlformats.org/officeDocument/2006/relationships/image" Target="../media/image29.tiff"/><Relationship Id="rId12" Type="http://schemas.openxmlformats.org/officeDocument/2006/relationships/image" Target="../media/image30.tiff"/><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7" Type="http://schemas.openxmlformats.org/officeDocument/2006/relationships/image" Target="../media/image25.tiff"/><Relationship Id="rId8" Type="http://schemas.openxmlformats.org/officeDocument/2006/relationships/image" Target="../media/image26.tiff"/><Relationship Id="rId9" Type="http://schemas.openxmlformats.org/officeDocument/2006/relationships/image" Target="../media/image27.tiff"/><Relationship Id="rId10" Type="http://schemas.openxmlformats.org/officeDocument/2006/relationships/image" Target="../media/image2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hyperlink" Target="http://blog.kaggle.com/2016/04/13/diagnosing-heart-diseases-with-deep-neural-networks-2nd-place-ira-korshunova/" TargetMode="External"/><Relationship Id="rId4" Type="http://schemas.openxmlformats.org/officeDocument/2006/relationships/hyperlink" Target="https://whyy.org/segments/how-doctors-detect-heart-abnormalities-through-sound/" TargetMode="External"/><Relationship Id="rId5" Type="http://schemas.openxmlformats.org/officeDocument/2006/relationships/hyperlink" Target="https://www.ncbi.nlm.nih.gov/pmc/articles/PMC3971041/" TargetMode="External"/><Relationship Id="rId6" Type="http://schemas.openxmlformats.org/officeDocument/2006/relationships/hyperlink" Target="Ujjwalkarn.%20%22An%20Intuitive%20Explanation%20of%20Convolutional%20Neural%20Networks.%22%20The%20Data%20Science%20Blog.%20N.p.,%2028%20May%202017.%20Web.%2019%20Feb.%202018.%20%3chttps:/ujjwalkarn.me/2016/08/11/intuitive-explanation-convnets/%3e." TargetMode="External"/><Relationship Id="rId7" Type="http://schemas.openxmlformats.org/officeDocument/2006/relationships/hyperlink" Target="http://cs231n.github.io/convolutional-networks" TargetMode="External"/><Relationship Id="rId8" Type="http://schemas.openxmlformats.org/officeDocument/2006/relationships/hyperlink" Target="https://www.mayoclinic.org/diseases-conditions/heart-arrhythmia/symptoms-causes/syc-20350668" TargetMode="External"/><Relationship Id="rId9" Type="http://schemas.openxmlformats.org/officeDocument/2006/relationships/hyperlink" Target="https://www.webmd.com/heart-disease/guide/heart-disease-abnormal-heart-rhythm#1" TargetMode="External"/><Relationship Id="rId10" Type="http://schemas.openxmlformats.org/officeDocument/2006/relationships/hyperlink" Target="https://uberpython.wordpress.com/2012/01/01/precision-recall-sensitivity-and-specificity" TargetMode="External"/><Relationship Id="rId1" Type="http://schemas.openxmlformats.org/officeDocument/2006/relationships/slideLayout" Target="../slideLayouts/slideLayout2.xml"/><Relationship Id="rId2" Type="http://schemas.openxmlformats.org/officeDocument/2006/relationships/hyperlink" Target="https://www.nytimes.com/2017/12/13/health/heartbeat-tachycardia-radiat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0474"/>
            <a:ext cx="12191999" cy="830997"/>
          </a:xfrm>
          <a:prstGeom prst="rect">
            <a:avLst/>
          </a:prstGeom>
          <a:noFill/>
        </p:spPr>
        <p:txBody>
          <a:bodyPr wrap="square" rtlCol="0">
            <a:spAutoFit/>
          </a:bodyPr>
          <a:lstStyle/>
          <a:p>
            <a:pPr algn="ctr"/>
            <a:r>
              <a:rPr lang="en-US" sz="4800" dirty="0" smtClean="0"/>
              <a:t>By Sreehari Ram Mohan</a:t>
            </a:r>
            <a:endParaRPr lang="en-US" sz="4800" dirty="0"/>
          </a:p>
        </p:txBody>
      </p:sp>
      <p:sp>
        <p:nvSpPr>
          <p:cNvPr id="6" name="TextBox 5"/>
          <p:cNvSpPr txBox="1"/>
          <p:nvPr/>
        </p:nvSpPr>
        <p:spPr>
          <a:xfrm>
            <a:off x="230604" y="1074480"/>
            <a:ext cx="11730789" cy="5478423"/>
          </a:xfrm>
          <a:prstGeom prst="rect">
            <a:avLst/>
          </a:prstGeom>
          <a:noFill/>
        </p:spPr>
        <p:txBody>
          <a:bodyPr wrap="square" rtlCol="0">
            <a:spAutoFit/>
          </a:bodyPr>
          <a:lstStyle/>
          <a:p>
            <a:r>
              <a:rPr lang="en-US" sz="2800" b="1" dirty="0" smtClean="0"/>
              <a:t>Introduction:</a:t>
            </a:r>
            <a:r>
              <a:rPr lang="en-US" sz="2400" dirty="0" smtClean="0"/>
              <a:t> Heart Arrhythmias occur when the electrical impulses that coordinate your heartbeats don’t work properly causing your heart to beat too fast, too slow or irregularly. Heart Arrhythmias may not cause any signs or symptoms at all, and medical examinations by a doctor have been the typical way this disease has been diagnosed.</a:t>
            </a:r>
          </a:p>
          <a:p>
            <a:r>
              <a:rPr lang="en-US" sz="2400" u="sng" dirty="0" smtClean="0"/>
              <a:t>Arrhythmia Classification:</a:t>
            </a:r>
          </a:p>
          <a:p>
            <a:pPr marL="342900" indent="-342900">
              <a:buFont typeface="Arial" charset="0"/>
              <a:buChar char="•"/>
            </a:pPr>
            <a:r>
              <a:rPr lang="en-US" sz="2400" b="1" dirty="0" smtClean="0"/>
              <a:t>Tachycardia </a:t>
            </a:r>
            <a:r>
              <a:rPr lang="en-US" sz="2400" dirty="0" smtClean="0"/>
              <a:t>- A fast heartbeat with a resting rate of over 100 beats/min</a:t>
            </a:r>
          </a:p>
          <a:p>
            <a:pPr marL="342900" indent="-342900">
              <a:buFont typeface="Arial" charset="0"/>
              <a:buChar char="•"/>
            </a:pPr>
            <a:r>
              <a:rPr lang="en-US" sz="2400" b="1" dirty="0" smtClean="0"/>
              <a:t>Bradycardia</a:t>
            </a:r>
            <a:r>
              <a:rPr lang="en-US" sz="2400" dirty="0"/>
              <a:t> </a:t>
            </a:r>
            <a:r>
              <a:rPr lang="en-US" sz="2400" dirty="0" smtClean="0"/>
              <a:t>- A slow heartbeat with a resting rate of under 60 beats/min</a:t>
            </a:r>
          </a:p>
          <a:p>
            <a:r>
              <a:rPr lang="en-US" sz="2400" u="sng" dirty="0" smtClean="0"/>
              <a:t>Specific Arrhythmias</a:t>
            </a:r>
          </a:p>
          <a:p>
            <a:pPr marL="457200" indent="-457200">
              <a:buFont typeface="Arial" charset="0"/>
              <a:buChar char="•"/>
            </a:pPr>
            <a:r>
              <a:rPr lang="en-US" sz="2200" b="1" dirty="0" smtClean="0"/>
              <a:t>Ventricular Fibrillation </a:t>
            </a:r>
            <a:r>
              <a:rPr lang="en-US" sz="2200" dirty="0" smtClean="0"/>
              <a:t>- A deadly arrhythmia which occurs when the heart beats with rapid, erratic electrical impulses. Causes ventricles to quiver uselessly instead of pumping blood. A person with Ventricular Fibrillation will collapse within seconds.</a:t>
            </a:r>
          </a:p>
          <a:p>
            <a:pPr marL="457200" indent="-457200">
              <a:buFont typeface="Arial" charset="0"/>
              <a:buChar char="•"/>
            </a:pPr>
            <a:r>
              <a:rPr lang="en-US" sz="2200" b="1" dirty="0" smtClean="0"/>
              <a:t>Atrial Fibrillation </a:t>
            </a:r>
            <a:r>
              <a:rPr lang="mr-IN" sz="2200" dirty="0" smtClean="0"/>
              <a:t>–</a:t>
            </a:r>
            <a:r>
              <a:rPr lang="en-US" sz="2200" dirty="0" smtClean="0"/>
              <a:t> Rapid heart rate caused by chaotic electrical impulse in the atria. Results in rapid, uncoordinated, weak contractions of the atria.</a:t>
            </a:r>
          </a:p>
          <a:p>
            <a:pPr marL="457200" indent="-457200">
              <a:buFont typeface="Arial" charset="0"/>
              <a:buChar char="•"/>
            </a:pPr>
            <a:r>
              <a:rPr lang="en-US" sz="2200" b="1" dirty="0" smtClean="0"/>
              <a:t>Conduction Block </a:t>
            </a:r>
            <a:r>
              <a:rPr lang="mr-IN" sz="2200" dirty="0" smtClean="0"/>
              <a:t>–</a:t>
            </a:r>
            <a:r>
              <a:rPr lang="en-US" sz="2200" dirty="0" smtClean="0"/>
              <a:t> A block of your heart’s electrical pathways can cause the impulses between the upper and lower halves of your heart to be slowed or blocked causing slow heartbeat.</a:t>
            </a:r>
            <a:endParaRPr lang="en-US" sz="2200" b="1" dirty="0"/>
          </a:p>
        </p:txBody>
      </p:sp>
    </p:spTree>
    <p:extLst>
      <p:ext uri="{BB962C8B-B14F-4D97-AF65-F5344CB8AC3E}">
        <p14:creationId xmlns:p14="http://schemas.microsoft.com/office/powerpoint/2010/main" val="880908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86" t="2463" r="1498"/>
          <a:stretch/>
        </p:blipFill>
        <p:spPr>
          <a:xfrm>
            <a:off x="0" y="0"/>
            <a:ext cx="8048775" cy="6858000"/>
          </a:xfrm>
          <a:prstGeom prst="rect">
            <a:avLst/>
          </a:prstGeom>
        </p:spPr>
      </p:pic>
      <p:sp>
        <p:nvSpPr>
          <p:cNvPr id="5" name="Rectangle 4"/>
          <p:cNvSpPr/>
          <p:nvPr/>
        </p:nvSpPr>
        <p:spPr>
          <a:xfrm>
            <a:off x="7643813" y="0"/>
            <a:ext cx="4548187"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43812" y="142876"/>
            <a:ext cx="4548187" cy="957262"/>
          </a:xfrm>
        </p:spPr>
        <p:txBody>
          <a:bodyPr>
            <a:normAutofit fontScale="90000"/>
          </a:bodyPr>
          <a:lstStyle/>
          <a:p>
            <a:pPr algn="ctr"/>
            <a:r>
              <a:rPr lang="en-US" sz="4000" b="1" dirty="0"/>
              <a:t>2</a:t>
            </a:r>
            <a:r>
              <a:rPr lang="en-US" sz="4000" b="1" dirty="0" smtClean="0"/>
              <a:t>D Data Visualization After PCA</a:t>
            </a:r>
            <a:endParaRPr lang="en-US" sz="4000" b="1" dirty="0"/>
          </a:p>
        </p:txBody>
      </p:sp>
      <p:sp>
        <p:nvSpPr>
          <p:cNvPr id="6" name="TextBox 5"/>
          <p:cNvSpPr txBox="1"/>
          <p:nvPr/>
        </p:nvSpPr>
        <p:spPr>
          <a:xfrm>
            <a:off x="7800974" y="1243014"/>
            <a:ext cx="4143375" cy="5324535"/>
          </a:xfrm>
          <a:prstGeom prst="rect">
            <a:avLst/>
          </a:prstGeom>
          <a:noFill/>
        </p:spPr>
        <p:txBody>
          <a:bodyPr wrap="square" rtlCol="0">
            <a:spAutoFit/>
          </a:bodyPr>
          <a:lstStyle/>
          <a:p>
            <a:r>
              <a:rPr lang="en-US" sz="2000" dirty="0"/>
              <a:t>Dimensionality Reduction Techniques (Mainly PCA) </a:t>
            </a:r>
            <a:r>
              <a:rPr lang="en-US" sz="2000" dirty="0" smtClean="0"/>
              <a:t>were used to </a:t>
            </a:r>
            <a:r>
              <a:rPr lang="en-US" sz="2000" dirty="0"/>
              <a:t>visualize the dataset </a:t>
            </a:r>
            <a:r>
              <a:rPr lang="en-US" sz="2000" dirty="0" smtClean="0"/>
              <a:t>and </a:t>
            </a:r>
            <a:r>
              <a:rPr lang="en-US" sz="2000" dirty="0"/>
              <a:t>ensure that their truly was a relationship between the MFCC data and the heartbeat diagnosis. </a:t>
            </a:r>
          </a:p>
          <a:p>
            <a:endParaRPr lang="en-US" sz="2000" dirty="0" smtClean="0"/>
          </a:p>
          <a:p>
            <a:r>
              <a:rPr lang="en-US" sz="2000" dirty="0"/>
              <a:t>The newly augmented dataset had an </a:t>
            </a:r>
            <a:r>
              <a:rPr lang="en-US" sz="2000" b="1" dirty="0"/>
              <a:t>explained variance ratio of 59.417258% </a:t>
            </a:r>
            <a:r>
              <a:rPr lang="en-US" sz="2000" dirty="0"/>
              <a:t>which means that the 2D data accounted for approximately 60% of the </a:t>
            </a:r>
            <a:r>
              <a:rPr lang="en-US" sz="2000" dirty="0" smtClean="0"/>
              <a:t>variance. </a:t>
            </a:r>
            <a:r>
              <a:rPr lang="en-US" sz="2000" dirty="0"/>
              <a:t>While </a:t>
            </a:r>
            <a:r>
              <a:rPr lang="en-US" sz="2000" dirty="0" smtClean="0"/>
              <a:t>a </a:t>
            </a:r>
            <a:r>
              <a:rPr lang="en-US" sz="2000" dirty="0"/>
              <a:t>relationship </a:t>
            </a:r>
            <a:r>
              <a:rPr lang="en-US" sz="2000" dirty="0" smtClean="0"/>
              <a:t>is forming </a:t>
            </a:r>
            <a:r>
              <a:rPr lang="en-US" sz="2000" dirty="0"/>
              <a:t>between the MFCC and the diagnosis, </a:t>
            </a:r>
            <a:r>
              <a:rPr lang="en-US" sz="2000" dirty="0" smtClean="0"/>
              <a:t>the data should be reduced to 3 dimensions ( + 1 Dimension) to increase the variance ratio and make the relationship more evident. </a:t>
            </a:r>
            <a:endParaRPr lang="en-US" sz="2000" dirty="0"/>
          </a:p>
        </p:txBody>
      </p:sp>
    </p:spTree>
    <p:extLst>
      <p:ext uri="{BB962C8B-B14F-4D97-AF65-F5344CB8AC3E}">
        <p14:creationId xmlns:p14="http://schemas.microsoft.com/office/powerpoint/2010/main" val="547156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72257994-BD97-4691-8B89-198A6D2BAB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6" y="468976"/>
            <a:ext cx="6032422" cy="380030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971" y="584595"/>
            <a:ext cx="6309995" cy="3360073"/>
          </a:xfrm>
          <a:prstGeom prst="rect">
            <a:avLst/>
          </a:prstGeom>
        </p:spPr>
      </p:pic>
      <p:sp>
        <p:nvSpPr>
          <p:cNvPr id="2" name="Title 1"/>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dirty="0" smtClean="0">
                <a:solidFill>
                  <a:srgbClr val="404040"/>
                </a:solidFill>
                <a:latin typeface="+mj-lt"/>
                <a:ea typeface="+mj-ea"/>
                <a:cs typeface="+mj-cs"/>
              </a:rPr>
              <a:t>3 Dimensional </a:t>
            </a:r>
            <a:r>
              <a:rPr lang="en-US" sz="4000" kern="1200" dirty="0">
                <a:solidFill>
                  <a:srgbClr val="404040"/>
                </a:solidFill>
                <a:latin typeface="+mj-lt"/>
                <a:ea typeface="+mj-ea"/>
                <a:cs typeface="+mj-cs"/>
              </a:rPr>
              <a:t>PCA Visualization</a:t>
            </a:r>
          </a:p>
        </p:txBody>
      </p:sp>
    </p:spTree>
    <p:extLst>
      <p:ext uri="{BB962C8B-B14F-4D97-AF65-F5344CB8AC3E}">
        <p14:creationId xmlns:p14="http://schemas.microsoft.com/office/powerpoint/2010/main" val="2966669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629025" cy="6858000"/>
          </a:xfrm>
          <a:prstGeom prst="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1" y="0"/>
            <a:ext cx="10877550" cy="8158163"/>
          </a:xfrm>
          <a:prstGeom prst="rect">
            <a:avLst/>
          </a:prstGeom>
        </p:spPr>
      </p:pic>
      <p:sp>
        <p:nvSpPr>
          <p:cNvPr id="5" name="TextBox 4"/>
          <p:cNvSpPr txBox="1"/>
          <p:nvPr/>
        </p:nvSpPr>
        <p:spPr>
          <a:xfrm>
            <a:off x="142874" y="610136"/>
            <a:ext cx="3343276" cy="2400657"/>
          </a:xfrm>
          <a:prstGeom prst="rect">
            <a:avLst/>
          </a:prstGeom>
          <a:noFill/>
        </p:spPr>
        <p:txBody>
          <a:bodyPr wrap="square" rtlCol="0">
            <a:spAutoFit/>
          </a:bodyPr>
          <a:lstStyle/>
          <a:p>
            <a:r>
              <a:rPr lang="en-US" sz="5000" b="1" dirty="0" smtClean="0">
                <a:solidFill>
                  <a:schemeClr val="bg1"/>
                </a:solidFill>
              </a:rPr>
              <a:t>Layers </a:t>
            </a:r>
          </a:p>
          <a:p>
            <a:r>
              <a:rPr lang="en-US" sz="5000" b="1" dirty="0" smtClean="0">
                <a:solidFill>
                  <a:schemeClr val="bg1"/>
                </a:solidFill>
              </a:rPr>
              <a:t>of </a:t>
            </a:r>
          </a:p>
          <a:p>
            <a:r>
              <a:rPr lang="en-US" sz="5000" b="1" dirty="0" smtClean="0">
                <a:solidFill>
                  <a:schemeClr val="bg1"/>
                </a:solidFill>
              </a:rPr>
              <a:t>Abstraction</a:t>
            </a:r>
          </a:p>
        </p:txBody>
      </p:sp>
      <p:sp>
        <p:nvSpPr>
          <p:cNvPr id="8" name="TextBox 7"/>
          <p:cNvSpPr txBox="1"/>
          <p:nvPr/>
        </p:nvSpPr>
        <p:spPr>
          <a:xfrm>
            <a:off x="388143" y="3429000"/>
            <a:ext cx="2852738" cy="2246769"/>
          </a:xfrm>
          <a:prstGeom prst="rect">
            <a:avLst/>
          </a:prstGeom>
          <a:noFill/>
        </p:spPr>
        <p:txBody>
          <a:bodyPr wrap="square" rtlCol="0">
            <a:spAutoFit/>
          </a:bodyPr>
          <a:lstStyle/>
          <a:p>
            <a:r>
              <a:rPr lang="en-US" sz="2800" dirty="0" smtClean="0">
                <a:solidFill>
                  <a:schemeClr val="bg1"/>
                </a:solidFill>
              </a:rPr>
              <a:t>Displays the overall series of calls which occur when the device gives a diagnosis</a:t>
            </a:r>
            <a:endParaRPr lang="en-US" sz="2800" dirty="0">
              <a:solidFill>
                <a:schemeClr val="bg1"/>
              </a:solidFill>
            </a:endParaRPr>
          </a:p>
        </p:txBody>
      </p:sp>
    </p:spTree>
    <p:extLst>
      <p:ext uri="{BB962C8B-B14F-4D97-AF65-F5344CB8AC3E}">
        <p14:creationId xmlns:p14="http://schemas.microsoft.com/office/powerpoint/2010/main" val="1560629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8267904" cy="6858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7904" y="0"/>
            <a:ext cx="3924096" cy="6858000"/>
          </a:xfrm>
        </p:spPr>
      </p:pic>
      <p:sp>
        <p:nvSpPr>
          <p:cNvPr id="2" name="Title 1"/>
          <p:cNvSpPr>
            <a:spLocks noGrp="1"/>
          </p:cNvSpPr>
          <p:nvPr>
            <p:ph type="title"/>
          </p:nvPr>
        </p:nvSpPr>
        <p:spPr>
          <a:xfrm>
            <a:off x="0" y="100013"/>
            <a:ext cx="8086724" cy="771525"/>
          </a:xfrm>
        </p:spPr>
        <p:txBody>
          <a:bodyPr/>
          <a:lstStyle/>
          <a:p>
            <a:pPr algn="ctr"/>
            <a:r>
              <a:rPr lang="en-US" b="1" dirty="0" smtClean="0"/>
              <a:t>Model Architecture</a:t>
            </a:r>
            <a:endParaRPr lang="en-US" b="1" dirty="0"/>
          </a:p>
        </p:txBody>
      </p:sp>
      <p:sp>
        <p:nvSpPr>
          <p:cNvPr id="7" name="TextBox 6"/>
          <p:cNvSpPr txBox="1"/>
          <p:nvPr/>
        </p:nvSpPr>
        <p:spPr>
          <a:xfrm>
            <a:off x="650081" y="713571"/>
            <a:ext cx="6786562" cy="1015663"/>
          </a:xfrm>
          <a:prstGeom prst="rect">
            <a:avLst/>
          </a:prstGeom>
          <a:noFill/>
        </p:spPr>
        <p:txBody>
          <a:bodyPr wrap="square" rtlCol="0">
            <a:spAutoFit/>
          </a:bodyPr>
          <a:lstStyle/>
          <a:p>
            <a:r>
              <a:rPr lang="en-US" sz="2000" dirty="0"/>
              <a:t>Neural Networks receive an input </a:t>
            </a:r>
            <a:r>
              <a:rPr lang="en-US" sz="2000" dirty="0" smtClean="0"/>
              <a:t>(an image matrix), </a:t>
            </a:r>
            <a:r>
              <a:rPr lang="en-US" sz="2000" dirty="0"/>
              <a:t>and transform it through a series of </a:t>
            </a:r>
            <a:r>
              <a:rPr lang="en-US" sz="2000" i="1" dirty="0"/>
              <a:t>hidden </a:t>
            </a:r>
            <a:r>
              <a:rPr lang="en-US" sz="2000" i="1" dirty="0" smtClean="0"/>
              <a:t>layers</a:t>
            </a:r>
            <a:r>
              <a:rPr lang="en-US" sz="2000" dirty="0"/>
              <a:t> </a:t>
            </a:r>
            <a:r>
              <a:rPr lang="en-US" sz="2000" dirty="0" smtClean="0"/>
              <a:t>to get an output value.</a:t>
            </a:r>
            <a:endParaRPr lang="en-US" sz="2000" dirty="0"/>
          </a:p>
        </p:txBody>
      </p:sp>
      <p:pic>
        <p:nvPicPr>
          <p:cNvPr id="8" name="Picture 7"/>
          <p:cNvPicPr>
            <a:picLocks noChangeAspect="1"/>
          </p:cNvPicPr>
          <p:nvPr/>
        </p:nvPicPr>
        <p:blipFill>
          <a:blip r:embed="rId4"/>
          <a:stretch>
            <a:fillRect/>
          </a:stretch>
        </p:blipFill>
        <p:spPr>
          <a:xfrm>
            <a:off x="4510087" y="1558112"/>
            <a:ext cx="3057525" cy="1499772"/>
          </a:xfrm>
          <a:prstGeom prst="rect">
            <a:avLst/>
          </a:prstGeom>
        </p:spPr>
      </p:pic>
      <p:sp>
        <p:nvSpPr>
          <p:cNvPr id="9" name="TextBox 8"/>
          <p:cNvSpPr txBox="1"/>
          <p:nvPr/>
        </p:nvSpPr>
        <p:spPr>
          <a:xfrm>
            <a:off x="323849" y="1729888"/>
            <a:ext cx="4186238" cy="1754326"/>
          </a:xfrm>
          <a:prstGeom prst="rect">
            <a:avLst/>
          </a:prstGeom>
          <a:noFill/>
        </p:spPr>
        <p:txBody>
          <a:bodyPr wrap="square" rtlCol="0">
            <a:spAutoFit/>
          </a:bodyPr>
          <a:lstStyle/>
          <a:p>
            <a:r>
              <a:rPr lang="en-US" dirty="0" smtClean="0"/>
              <a:t>A Convolutional Neural Network was chosen because unlike a regular neural network it scales up well with images due to the fact that the neurons in a layer are only connected to a small region of the layer before it. </a:t>
            </a:r>
            <a:endParaRPr lang="en-US" dirty="0"/>
          </a:p>
        </p:txBody>
      </p:sp>
      <p:sp>
        <p:nvSpPr>
          <p:cNvPr id="10" name="TextBox 9"/>
          <p:cNvSpPr txBox="1"/>
          <p:nvPr/>
        </p:nvSpPr>
        <p:spPr>
          <a:xfrm>
            <a:off x="162027" y="3759878"/>
            <a:ext cx="7943849" cy="923330"/>
          </a:xfrm>
          <a:prstGeom prst="rect">
            <a:avLst/>
          </a:prstGeom>
          <a:noFill/>
        </p:spPr>
        <p:txBody>
          <a:bodyPr wrap="square" rtlCol="0">
            <a:spAutoFit/>
          </a:bodyPr>
          <a:lstStyle/>
          <a:p>
            <a:r>
              <a:rPr lang="en-US" b="1" dirty="0" smtClean="0"/>
              <a:t>Convolution Layer </a:t>
            </a:r>
            <a:r>
              <a:rPr lang="mr-IN" b="1" dirty="0" smtClean="0"/>
              <a:t>–</a:t>
            </a:r>
            <a:r>
              <a:rPr lang="en-US" b="1" dirty="0" smtClean="0"/>
              <a:t> </a:t>
            </a:r>
            <a:r>
              <a:rPr lang="en-US" dirty="0" smtClean="0"/>
              <a:t>Extracts features from the image passed in. </a:t>
            </a:r>
            <a:r>
              <a:rPr lang="en-US" dirty="0"/>
              <a:t>A filter </a:t>
            </a:r>
            <a:r>
              <a:rPr lang="en-US" dirty="0" smtClean="0"/>
              <a:t>slides</a:t>
            </a:r>
            <a:r>
              <a:rPr lang="en-US" dirty="0"/>
              <a:t> over the input image (convolution operation) to produce a feature </a:t>
            </a:r>
            <a:r>
              <a:rPr lang="en-US" dirty="0" smtClean="0"/>
              <a:t>map, the CNN learns the values of these filters on its own during the training process.</a:t>
            </a:r>
            <a:endParaRPr lang="en-US" b="1" dirty="0"/>
          </a:p>
        </p:txBody>
      </p:sp>
      <p:sp>
        <p:nvSpPr>
          <p:cNvPr id="11" name="TextBox 10"/>
          <p:cNvSpPr txBox="1"/>
          <p:nvPr/>
        </p:nvSpPr>
        <p:spPr>
          <a:xfrm>
            <a:off x="162027" y="4744864"/>
            <a:ext cx="7943849" cy="1200329"/>
          </a:xfrm>
          <a:prstGeom prst="rect">
            <a:avLst/>
          </a:prstGeom>
          <a:noFill/>
        </p:spPr>
        <p:txBody>
          <a:bodyPr wrap="square" rtlCol="0">
            <a:spAutoFit/>
          </a:bodyPr>
          <a:lstStyle/>
          <a:p>
            <a:r>
              <a:rPr lang="en-US" b="1" dirty="0" smtClean="0"/>
              <a:t>Pooling Layer </a:t>
            </a:r>
            <a:r>
              <a:rPr lang="mr-IN" b="1" dirty="0" smtClean="0"/>
              <a:t>–</a:t>
            </a:r>
            <a:r>
              <a:rPr lang="en-US" b="1" dirty="0" smtClean="0"/>
              <a:t> </a:t>
            </a:r>
            <a:r>
              <a:rPr lang="en-US" dirty="0" smtClean="0"/>
              <a:t>Reduces the dimensionality of each feature map but retains the most important information. In MAX_POOLING we define a spatial neighborhood (2 * 2 window ) and take the largest element from the feature map. We then slide over the 2 * 2 window over by 1 stride. </a:t>
            </a:r>
            <a:endParaRPr lang="en-US" b="1" dirty="0"/>
          </a:p>
        </p:txBody>
      </p:sp>
      <p:sp>
        <p:nvSpPr>
          <p:cNvPr id="12" name="TextBox 11"/>
          <p:cNvSpPr txBox="1"/>
          <p:nvPr/>
        </p:nvSpPr>
        <p:spPr>
          <a:xfrm>
            <a:off x="162027" y="6044149"/>
            <a:ext cx="7943849" cy="646331"/>
          </a:xfrm>
          <a:prstGeom prst="rect">
            <a:avLst/>
          </a:prstGeom>
          <a:noFill/>
        </p:spPr>
        <p:txBody>
          <a:bodyPr wrap="square" rtlCol="0">
            <a:spAutoFit/>
          </a:bodyPr>
          <a:lstStyle/>
          <a:p>
            <a:r>
              <a:rPr lang="en-US" b="1" dirty="0" smtClean="0"/>
              <a:t>Fully Connected Layer </a:t>
            </a:r>
            <a:r>
              <a:rPr lang="mr-IN" b="1" dirty="0" smtClean="0"/>
              <a:t>–</a:t>
            </a:r>
            <a:r>
              <a:rPr lang="en-US" b="1" dirty="0" smtClean="0"/>
              <a:t> </a:t>
            </a:r>
            <a:r>
              <a:rPr lang="en-US" dirty="0" smtClean="0"/>
              <a:t>Every neuron in the previous layer is connected to every neuron on the next layer.</a:t>
            </a:r>
            <a:endParaRPr lang="en-US" b="1" dirty="0"/>
          </a:p>
        </p:txBody>
      </p:sp>
      <p:sp>
        <p:nvSpPr>
          <p:cNvPr id="13" name="TextBox 12"/>
          <p:cNvSpPr txBox="1"/>
          <p:nvPr/>
        </p:nvSpPr>
        <p:spPr>
          <a:xfrm>
            <a:off x="1971572" y="3341068"/>
            <a:ext cx="4500563" cy="369332"/>
          </a:xfrm>
          <a:prstGeom prst="rect">
            <a:avLst/>
          </a:prstGeom>
          <a:noFill/>
        </p:spPr>
        <p:txBody>
          <a:bodyPr wrap="square" rtlCol="0">
            <a:spAutoFit/>
          </a:bodyPr>
          <a:lstStyle/>
          <a:p>
            <a:r>
              <a:rPr lang="en-US" b="1" u="sng" dirty="0" smtClean="0"/>
              <a:t>Basic Layers of a CNN and what they do</a:t>
            </a:r>
            <a:endParaRPr lang="en-US" b="1" u="sng" dirty="0"/>
          </a:p>
        </p:txBody>
      </p:sp>
    </p:spTree>
    <p:extLst>
      <p:ext uri="{BB962C8B-B14F-4D97-AF65-F5344CB8AC3E}">
        <p14:creationId xmlns:p14="http://schemas.microsoft.com/office/powerpoint/2010/main" val="1029221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809"/>
            <a:ext cx="12192000" cy="663579"/>
          </a:xfrm>
        </p:spPr>
        <p:txBody>
          <a:bodyPr>
            <a:normAutofit fontScale="90000"/>
          </a:bodyPr>
          <a:lstStyle/>
          <a:p>
            <a:pPr algn="ctr"/>
            <a:r>
              <a:rPr lang="en-US" dirty="0" smtClean="0"/>
              <a:t>Model Performance Comparison</a:t>
            </a:r>
            <a:endParaRPr lang="en-US" dirty="0"/>
          </a:p>
        </p:txBody>
      </p:sp>
      <p:graphicFrame>
        <p:nvGraphicFramePr>
          <p:cNvPr id="7" name="Chart 6" title="Chart"/>
          <p:cNvGraphicFramePr>
            <a:graphicFrameLocks/>
          </p:cNvGraphicFramePr>
          <p:nvPr>
            <p:extLst>
              <p:ext uri="{D42A27DB-BD31-4B8C-83A1-F6EECF244321}">
                <p14:modId xmlns:p14="http://schemas.microsoft.com/office/powerpoint/2010/main" val="1487289490"/>
              </p:ext>
            </p:extLst>
          </p:nvPr>
        </p:nvGraphicFramePr>
        <p:xfrm>
          <a:off x="0" y="690562"/>
          <a:ext cx="12192000" cy="61674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4635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12192000" cy="663579"/>
          </a:xfrm>
        </p:spPr>
        <p:txBody>
          <a:bodyPr>
            <a:normAutofit fontScale="90000"/>
          </a:bodyPr>
          <a:lstStyle/>
          <a:p>
            <a:pPr algn="ctr"/>
            <a:r>
              <a:rPr lang="en-US" dirty="0" smtClean="0"/>
              <a:t>Model Prediction Time Comparison</a:t>
            </a:r>
            <a:endParaRPr lang="en-US" dirty="0"/>
          </a:p>
        </p:txBody>
      </p:sp>
      <p:graphicFrame>
        <p:nvGraphicFramePr>
          <p:cNvPr id="4" name="Chart 3" title="Chart"/>
          <p:cNvGraphicFramePr>
            <a:graphicFrameLocks/>
          </p:cNvGraphicFramePr>
          <p:nvPr>
            <p:extLst>
              <p:ext uri="{D42A27DB-BD31-4B8C-83A1-F6EECF244321}">
                <p14:modId xmlns:p14="http://schemas.microsoft.com/office/powerpoint/2010/main" val="1889945813"/>
              </p:ext>
            </p:extLst>
          </p:nvPr>
        </p:nvGraphicFramePr>
        <p:xfrm>
          <a:off x="269081" y="663579"/>
          <a:ext cx="11882438" cy="61944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807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 xmlns:a16="http://schemas.microsoft.com/office/drawing/2014/main" id="{3D83F26F-C55B-4A92-9AFF-4894D14E27C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683" y="321735"/>
            <a:ext cx="5376420" cy="403231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47" r="1377"/>
          <a:stretch/>
        </p:blipFill>
        <p:spPr>
          <a:xfrm>
            <a:off x="450685" y="327102"/>
            <a:ext cx="5256633" cy="4026947"/>
          </a:xfrm>
          <a:prstGeom prst="rect">
            <a:avLst/>
          </a:prstGeom>
        </p:spPr>
      </p:pic>
      <p:sp>
        <p:nvSpPr>
          <p:cNvPr id="2" name="Title 1"/>
          <p:cNvSpPr>
            <a:spLocks noGrp="1"/>
          </p:cNvSpPr>
          <p:nvPr>
            <p:ph type="title"/>
          </p:nvPr>
        </p:nvSpPr>
        <p:spPr>
          <a:xfrm>
            <a:off x="713295" y="4986337"/>
            <a:ext cx="10765410" cy="908999"/>
          </a:xfrm>
        </p:spPr>
        <p:txBody>
          <a:bodyPr vert="horz" lIns="91440" tIns="45720" rIns="91440" bIns="45720" rtlCol="0" anchor="b">
            <a:noAutofit/>
          </a:bodyPr>
          <a:lstStyle/>
          <a:p>
            <a:pPr algn="ctr"/>
            <a:r>
              <a:rPr lang="en-US" sz="4000" b="1" kern="1200" dirty="0">
                <a:solidFill>
                  <a:schemeClr val="tx1"/>
                </a:solidFill>
                <a:latin typeface="+mj-lt"/>
                <a:ea typeface="+mj-ea"/>
                <a:cs typeface="+mj-cs"/>
              </a:rPr>
              <a:t>Confusion </a:t>
            </a:r>
            <a:r>
              <a:rPr lang="en-US" sz="4000" b="1" kern="1200" dirty="0" smtClean="0">
                <a:solidFill>
                  <a:schemeClr val="tx1"/>
                </a:solidFill>
                <a:latin typeface="+mj-lt"/>
                <a:ea typeface="+mj-ea"/>
                <a:cs typeface="+mj-cs"/>
              </a:rPr>
              <a:t>Matrix </a:t>
            </a:r>
            <a:r>
              <a:rPr lang="en-US" sz="4000" b="1" kern="1200" dirty="0">
                <a:solidFill>
                  <a:schemeClr val="tx1"/>
                </a:solidFill>
                <a:latin typeface="+mj-lt"/>
                <a:ea typeface="+mj-ea"/>
                <a:cs typeface="+mj-cs"/>
              </a:rPr>
              <a:t>for the Convolutional Neural Net</a:t>
            </a:r>
          </a:p>
        </p:txBody>
      </p:sp>
    </p:spTree>
    <p:extLst>
      <p:ext uri="{BB962C8B-B14F-4D97-AF65-F5344CB8AC3E}">
        <p14:creationId xmlns:p14="http://schemas.microsoft.com/office/powerpoint/2010/main" val="41744369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562975" y="0"/>
            <a:ext cx="3629025"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8705849" y="885824"/>
            <a:ext cx="3343276" cy="3170099"/>
          </a:xfrm>
          <a:prstGeom prst="rect">
            <a:avLst/>
          </a:prstGeom>
          <a:noFill/>
        </p:spPr>
        <p:txBody>
          <a:bodyPr wrap="square" rtlCol="0">
            <a:spAutoFit/>
          </a:bodyPr>
          <a:lstStyle/>
          <a:p>
            <a:pPr algn="ctr"/>
            <a:r>
              <a:rPr lang="en-US" sz="5000" b="1" dirty="0" smtClean="0">
                <a:solidFill>
                  <a:schemeClr val="bg1"/>
                </a:solidFill>
              </a:rPr>
              <a:t>User Interface &amp; Device Design</a:t>
            </a:r>
          </a:p>
        </p:txBody>
      </p:sp>
      <p:sp>
        <p:nvSpPr>
          <p:cNvPr id="8" name="TextBox 7"/>
          <p:cNvSpPr txBox="1"/>
          <p:nvPr/>
        </p:nvSpPr>
        <p:spPr>
          <a:xfrm>
            <a:off x="8951118" y="4055923"/>
            <a:ext cx="2852738" cy="2246769"/>
          </a:xfrm>
          <a:prstGeom prst="rect">
            <a:avLst/>
          </a:prstGeom>
          <a:noFill/>
        </p:spPr>
        <p:txBody>
          <a:bodyPr wrap="square" rtlCol="0">
            <a:spAutoFit/>
          </a:bodyPr>
          <a:lstStyle/>
          <a:p>
            <a:pPr algn="ctr"/>
            <a:r>
              <a:rPr lang="en-US" sz="2800" dirty="0" smtClean="0">
                <a:solidFill>
                  <a:schemeClr val="bg1"/>
                </a:solidFill>
              </a:rPr>
              <a:t>The Program &amp; Device the patient will interact with (created with Tkinter)</a:t>
            </a:r>
            <a:endParaRPr lang="en-US" sz="2800" dirty="0">
              <a:solidFill>
                <a:schemeClr val="bg1"/>
              </a:solidFill>
            </a:endParaRPr>
          </a:p>
        </p:txBody>
      </p:sp>
      <p:sp>
        <p:nvSpPr>
          <p:cNvPr id="2" name="Rectangle 1"/>
          <p:cNvSpPr/>
          <p:nvPr/>
        </p:nvSpPr>
        <p:spPr>
          <a:xfrm>
            <a:off x="0" y="0"/>
            <a:ext cx="8562975" cy="68580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996" r="1295"/>
          <a:stretch/>
        </p:blipFill>
        <p:spPr>
          <a:xfrm>
            <a:off x="84292" y="829327"/>
            <a:ext cx="3870224" cy="1716088"/>
          </a:xfrm>
          <a:prstGeom prst="rect">
            <a:avLst/>
          </a:prstGeom>
        </p:spPr>
      </p:pic>
      <p:sp>
        <p:nvSpPr>
          <p:cNvPr id="6" name="Right Arrow 5"/>
          <p:cNvSpPr/>
          <p:nvPr/>
        </p:nvSpPr>
        <p:spPr>
          <a:xfrm>
            <a:off x="3677101" y="1397583"/>
            <a:ext cx="942974" cy="52863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466"/>
          <a:stretch/>
        </p:blipFill>
        <p:spPr>
          <a:xfrm>
            <a:off x="4633093" y="122962"/>
            <a:ext cx="3841750" cy="37465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21002" t="20783" r="-255" b="10639"/>
          <a:stretch/>
        </p:blipFill>
        <p:spPr>
          <a:xfrm>
            <a:off x="425274" y="2701946"/>
            <a:ext cx="2808125" cy="1827077"/>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20436" t="6545" r="4757" b="21594"/>
          <a:stretch/>
        </p:blipFill>
        <p:spPr>
          <a:xfrm>
            <a:off x="425274" y="4717695"/>
            <a:ext cx="2808125" cy="2023122"/>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6459" t="9460" r="26250" b="34621"/>
          <a:stretch/>
        </p:blipFill>
        <p:spPr>
          <a:xfrm rot="5400000">
            <a:off x="2956386" y="4490585"/>
            <a:ext cx="2772514" cy="1727950"/>
          </a:xfrm>
          <a:prstGeom prst="rect">
            <a:avLst/>
          </a:prstGeom>
        </p:spPr>
      </p:pic>
      <p:pic>
        <p:nvPicPr>
          <p:cNvPr id="13" name="Picture 12"/>
          <p:cNvPicPr>
            <a:picLocks noChangeAspect="1"/>
          </p:cNvPicPr>
          <p:nvPr/>
        </p:nvPicPr>
        <p:blipFill rotWithShape="1">
          <a:blip r:embed="rId8">
            <a:extLst>
              <a:ext uri="{28A0092B-C50C-407E-A947-70E740481C1C}">
                <a14:useLocalDpi xmlns:a14="http://schemas.microsoft.com/office/drawing/2010/main" val="0"/>
              </a:ext>
            </a:extLst>
          </a:blip>
          <a:srcRect l="1793" t="21660" r="8097" b="10127"/>
          <a:stretch/>
        </p:blipFill>
        <p:spPr>
          <a:xfrm>
            <a:off x="5383661" y="4529023"/>
            <a:ext cx="3094398" cy="1756832"/>
          </a:xfrm>
          <a:prstGeom prst="rect">
            <a:avLst/>
          </a:prstGeom>
        </p:spPr>
      </p:pic>
    </p:spTree>
    <p:extLst>
      <p:ext uri="{BB962C8B-B14F-4D97-AF65-F5344CB8AC3E}">
        <p14:creationId xmlns:p14="http://schemas.microsoft.com/office/powerpoint/2010/main" val="766037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t>Cupertino High School</a:t>
            </a:r>
            <a:endParaRPr lang="en-US" sz="6000" b="1" dirty="0"/>
          </a:p>
        </p:txBody>
      </p:sp>
      <p:sp>
        <p:nvSpPr>
          <p:cNvPr id="4" name="TextBox 3"/>
          <p:cNvSpPr txBox="1"/>
          <p:nvPr/>
        </p:nvSpPr>
        <p:spPr>
          <a:xfrm>
            <a:off x="1452562" y="3014662"/>
            <a:ext cx="9286875" cy="630942"/>
          </a:xfrm>
          <a:prstGeom prst="rect">
            <a:avLst/>
          </a:prstGeom>
          <a:noFill/>
        </p:spPr>
        <p:txBody>
          <a:bodyPr wrap="square" rtlCol="0">
            <a:spAutoFit/>
          </a:bodyPr>
          <a:lstStyle/>
          <a:p>
            <a:r>
              <a:rPr lang="en-US" sz="3500" dirty="0" smtClean="0"/>
              <a:t>Attach this to the top right side of your tri-fold</a:t>
            </a:r>
            <a:endParaRPr lang="en-US" sz="3500" dirty="0"/>
          </a:p>
        </p:txBody>
      </p:sp>
    </p:spTree>
    <p:extLst>
      <p:ext uri="{BB962C8B-B14F-4D97-AF65-F5344CB8AC3E}">
        <p14:creationId xmlns:p14="http://schemas.microsoft.com/office/powerpoint/2010/main" val="211697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6019800" cy="6858000"/>
          </a:xfrm>
          <a:prstGeom prst="rect">
            <a:avLst/>
          </a:prstGeom>
          <a:solidFill>
            <a:srgbClr val="C47DC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195262" y="166687"/>
            <a:ext cx="5576888" cy="6434138"/>
          </a:xfrm>
        </p:spPr>
        <p:txBody>
          <a:bodyPr>
            <a:normAutofit fontScale="92500" lnSpcReduction="10000"/>
          </a:bodyPr>
          <a:lstStyle/>
          <a:p>
            <a:pPr marL="0" lvl="0" indent="0" algn="ctr">
              <a:lnSpc>
                <a:spcPct val="100000"/>
              </a:lnSpc>
              <a:spcBef>
                <a:spcPts val="0"/>
              </a:spcBef>
              <a:buNone/>
            </a:pPr>
            <a:r>
              <a:rPr lang="en-US" b="1" u="sng" dirty="0" smtClean="0"/>
              <a:t>Analysis of Results</a:t>
            </a:r>
          </a:p>
          <a:p>
            <a:pPr marL="0" lvl="0" indent="0">
              <a:lnSpc>
                <a:spcPct val="100000"/>
              </a:lnSpc>
              <a:spcBef>
                <a:spcPts val="0"/>
              </a:spcBef>
              <a:buNone/>
            </a:pPr>
            <a:r>
              <a:rPr lang="en-US" b="1" dirty="0" smtClean="0"/>
              <a:t>Specificity</a:t>
            </a:r>
            <a:r>
              <a:rPr lang="en-US" dirty="0" smtClean="0"/>
              <a:t> - </a:t>
            </a:r>
            <a:r>
              <a:rPr lang="en-US" dirty="0"/>
              <a:t>how good </a:t>
            </a:r>
            <a:r>
              <a:rPr lang="en-US" dirty="0" smtClean="0"/>
              <a:t>the model at </a:t>
            </a:r>
            <a:r>
              <a:rPr lang="en-US" dirty="0"/>
              <a:t>detecting the </a:t>
            </a:r>
            <a:r>
              <a:rPr lang="en-US" dirty="0" smtClean="0"/>
              <a:t>positives</a:t>
            </a:r>
          </a:p>
          <a:p>
            <a:pPr marL="0" lvl="0" indent="0">
              <a:lnSpc>
                <a:spcPct val="100000"/>
              </a:lnSpc>
              <a:spcBef>
                <a:spcPts val="0"/>
              </a:spcBef>
              <a:buNone/>
            </a:pPr>
            <a:r>
              <a:rPr lang="en-US" b="1" dirty="0" smtClean="0"/>
              <a:t>Specificity</a:t>
            </a:r>
            <a:r>
              <a:rPr lang="en-US" dirty="0" smtClean="0"/>
              <a:t> - </a:t>
            </a:r>
            <a:r>
              <a:rPr lang="en-US" dirty="0"/>
              <a:t>how good </a:t>
            </a:r>
            <a:r>
              <a:rPr lang="en-US" dirty="0" smtClean="0"/>
              <a:t>the model </a:t>
            </a:r>
            <a:r>
              <a:rPr lang="en-US" dirty="0"/>
              <a:t>is at avoiding false </a:t>
            </a:r>
            <a:r>
              <a:rPr lang="en-US" dirty="0" smtClean="0"/>
              <a:t>alarms</a:t>
            </a:r>
          </a:p>
          <a:p>
            <a:pPr lvl="0">
              <a:lnSpc>
                <a:spcPct val="100000"/>
              </a:lnSpc>
              <a:spcBef>
                <a:spcPts val="0"/>
              </a:spcBef>
              <a:buFontTx/>
              <a:buChar char="-"/>
            </a:pPr>
            <a:r>
              <a:rPr lang="en-US" dirty="0" smtClean="0"/>
              <a:t>The ROC (Receiver </a:t>
            </a:r>
            <a:r>
              <a:rPr lang="en-US" dirty="0"/>
              <a:t>Operating Characteristic </a:t>
            </a:r>
            <a:r>
              <a:rPr lang="en-US" dirty="0" smtClean="0"/>
              <a:t>Curve) </a:t>
            </a:r>
            <a:r>
              <a:rPr lang="en-US" dirty="0"/>
              <a:t>is a plot of the </a:t>
            </a:r>
            <a:r>
              <a:rPr lang="en-US" b="1" dirty="0"/>
              <a:t>true positive rate </a:t>
            </a:r>
            <a:r>
              <a:rPr lang="en-US" dirty="0"/>
              <a:t>against the </a:t>
            </a:r>
            <a:r>
              <a:rPr lang="en-US" b="1" dirty="0"/>
              <a:t>false positive rate </a:t>
            </a:r>
            <a:r>
              <a:rPr lang="en-US" dirty="0"/>
              <a:t>for different cutoffs. </a:t>
            </a:r>
            <a:endParaRPr lang="en-US" dirty="0"/>
          </a:p>
          <a:p>
            <a:pPr lvl="1">
              <a:lnSpc>
                <a:spcPct val="100000"/>
              </a:lnSpc>
              <a:spcBef>
                <a:spcPts val="0"/>
              </a:spcBef>
              <a:buFontTx/>
              <a:buChar char="-"/>
            </a:pPr>
            <a:r>
              <a:rPr lang="en-US" dirty="0" smtClean="0"/>
              <a:t>It </a:t>
            </a:r>
            <a:r>
              <a:rPr lang="en-US" dirty="0"/>
              <a:t>shows the </a:t>
            </a:r>
            <a:r>
              <a:rPr lang="en-US" b="1" dirty="0"/>
              <a:t>tradeoff</a:t>
            </a:r>
            <a:r>
              <a:rPr lang="en-US" dirty="0"/>
              <a:t> between </a:t>
            </a:r>
            <a:r>
              <a:rPr lang="en-US" b="1" dirty="0"/>
              <a:t>sensitivity</a:t>
            </a:r>
            <a:r>
              <a:rPr lang="en-US" dirty="0"/>
              <a:t> and </a:t>
            </a:r>
            <a:r>
              <a:rPr lang="en-US" b="1" dirty="0"/>
              <a:t>specificity</a:t>
            </a:r>
            <a:r>
              <a:rPr lang="en-US" dirty="0"/>
              <a:t> (any increase in sensitivity will be accompanied by a decrease in specificity</a:t>
            </a:r>
            <a:r>
              <a:rPr lang="en-US" dirty="0" smtClean="0"/>
              <a:t>).</a:t>
            </a:r>
          </a:p>
          <a:p>
            <a:pPr lvl="1">
              <a:lnSpc>
                <a:spcPct val="100000"/>
              </a:lnSpc>
              <a:spcBef>
                <a:spcPts val="0"/>
              </a:spcBef>
              <a:buFontTx/>
              <a:buChar char="-"/>
            </a:pPr>
            <a:r>
              <a:rPr lang="en-US" dirty="0" smtClean="0"/>
              <a:t>The </a:t>
            </a:r>
            <a:r>
              <a:rPr lang="en-US" b="1" dirty="0"/>
              <a:t>closer the curve follows the left-hand border and then the top border of the ROC space, the more accurate the </a:t>
            </a:r>
            <a:r>
              <a:rPr lang="en-US" b="1" dirty="0" smtClean="0"/>
              <a:t>test.</a:t>
            </a:r>
            <a:endParaRPr lang="en-US" dirty="0"/>
          </a:p>
          <a:p>
            <a:pPr lvl="1">
              <a:lnSpc>
                <a:spcPct val="100000"/>
              </a:lnSpc>
              <a:spcBef>
                <a:spcPts val="0"/>
              </a:spcBef>
              <a:buFontTx/>
              <a:buChar char="-"/>
            </a:pPr>
            <a:r>
              <a:rPr lang="en-US" dirty="0" smtClean="0"/>
              <a:t>The </a:t>
            </a:r>
            <a:r>
              <a:rPr lang="en-US" dirty="0"/>
              <a:t>area under the curve is a measure of </a:t>
            </a:r>
            <a:r>
              <a:rPr lang="en-US" dirty="0" smtClean="0"/>
              <a:t>test accuracy</a:t>
            </a:r>
            <a:r>
              <a:rPr lang="en-US" dirty="0"/>
              <a:t>. </a:t>
            </a:r>
          </a:p>
          <a:p>
            <a:pPr marL="0" lvl="0" indent="0">
              <a:lnSpc>
                <a:spcPct val="100000"/>
              </a:lnSpc>
              <a:spcBef>
                <a:spcPts val="0"/>
              </a:spcBef>
              <a:buNone/>
            </a:pP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143000"/>
            <a:ext cx="5181600" cy="3900390"/>
          </a:xfrm>
        </p:spPr>
      </p:pic>
      <p:sp>
        <p:nvSpPr>
          <p:cNvPr id="6" name="TextBox 5"/>
          <p:cNvSpPr txBox="1"/>
          <p:nvPr/>
        </p:nvSpPr>
        <p:spPr>
          <a:xfrm>
            <a:off x="6343650" y="5200650"/>
            <a:ext cx="4900613" cy="1800493"/>
          </a:xfrm>
          <a:prstGeom prst="rect">
            <a:avLst/>
          </a:prstGeom>
          <a:noFill/>
        </p:spPr>
        <p:txBody>
          <a:bodyPr wrap="square" rtlCol="0">
            <a:spAutoFit/>
          </a:bodyPr>
          <a:lstStyle/>
          <a:p>
            <a:pPr algn="ctr"/>
            <a:r>
              <a:rPr lang="en-US" sz="3600" dirty="0" smtClean="0"/>
              <a:t>AUC = </a:t>
            </a:r>
            <a:r>
              <a:rPr lang="is-IS" sz="3600" dirty="0" smtClean="0"/>
              <a:t>0.88984</a:t>
            </a:r>
          </a:p>
          <a:p>
            <a:pPr algn="ctr"/>
            <a:r>
              <a:rPr lang="en-US" sz="1500" dirty="0"/>
              <a:t>The area under the curve is the percentage of randomly drawn pairs for which the model correctly identifies the “normal” and “abnormal” heartbeat. </a:t>
            </a:r>
            <a:endParaRPr lang="en-US" sz="1500" dirty="0"/>
          </a:p>
          <a:p>
            <a:r>
              <a:rPr lang="en-US" sz="1500" dirty="0"/>
              <a:t/>
            </a:r>
            <a:br>
              <a:rPr lang="en-US" sz="1500" dirty="0"/>
            </a:br>
            <a:endParaRPr lang="is-IS" sz="1500" dirty="0"/>
          </a:p>
        </p:txBody>
      </p:sp>
      <p:sp>
        <p:nvSpPr>
          <p:cNvPr id="2" name="Title 1"/>
          <p:cNvSpPr>
            <a:spLocks noGrp="1"/>
          </p:cNvSpPr>
          <p:nvPr>
            <p:ph type="title"/>
          </p:nvPr>
        </p:nvSpPr>
        <p:spPr>
          <a:xfrm>
            <a:off x="6172200" y="336452"/>
            <a:ext cx="5334000" cy="649288"/>
          </a:xfrm>
        </p:spPr>
        <p:txBody>
          <a:bodyPr>
            <a:normAutofit fontScale="90000"/>
          </a:bodyPr>
          <a:lstStyle/>
          <a:p>
            <a:pPr algn="ctr"/>
            <a:r>
              <a:rPr lang="en-US" b="1" u="sng" dirty="0" smtClean="0"/>
              <a:t>ROC Curve &amp; AUC</a:t>
            </a:r>
            <a:endParaRPr lang="en-US" b="1" u="sng" dirty="0"/>
          </a:p>
        </p:txBody>
      </p:sp>
    </p:spTree>
    <p:extLst>
      <p:ext uri="{BB962C8B-B14F-4D97-AF65-F5344CB8AC3E}">
        <p14:creationId xmlns:p14="http://schemas.microsoft.com/office/powerpoint/2010/main" val="122827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3"/>
          <a:srcRect l="777" r="2" b="2"/>
          <a:stretch/>
        </p:blipFill>
        <p:spPr>
          <a:xfrm>
            <a:off x="496379" y="1629031"/>
            <a:ext cx="6837109" cy="4686673"/>
          </a:xfrm>
          <a:prstGeom prst="rect">
            <a:avLst/>
          </a:prstGeom>
        </p:spPr>
      </p:pic>
      <p:sp>
        <p:nvSpPr>
          <p:cNvPr id="2" name="Title 1"/>
          <p:cNvSpPr>
            <a:spLocks noGrp="1"/>
          </p:cNvSpPr>
          <p:nvPr>
            <p:ph type="title"/>
          </p:nvPr>
        </p:nvSpPr>
        <p:spPr>
          <a:xfrm>
            <a:off x="838200" y="365125"/>
            <a:ext cx="10515600" cy="1325563"/>
          </a:xfrm>
        </p:spPr>
        <p:txBody>
          <a:bodyPr>
            <a:normAutofit/>
          </a:bodyPr>
          <a:lstStyle/>
          <a:p>
            <a:pPr algn="ctr"/>
            <a:r>
              <a:rPr lang="en-US" sz="3000" b="1" dirty="0" smtClean="0"/>
              <a:t>Electrocardiograph (EKG)of Normal and Abnormal Heartbeat.</a:t>
            </a:r>
            <a:endParaRPr lang="en-US" sz="3000" b="1" dirty="0"/>
          </a:p>
        </p:txBody>
      </p:sp>
      <p:sp>
        <p:nvSpPr>
          <p:cNvPr id="9" name="Content Placeholder 8"/>
          <p:cNvSpPr>
            <a:spLocks noGrp="1"/>
          </p:cNvSpPr>
          <p:nvPr>
            <p:ph idx="1"/>
          </p:nvPr>
        </p:nvSpPr>
        <p:spPr>
          <a:xfrm>
            <a:off x="7552944" y="1825625"/>
            <a:ext cx="3800856" cy="4351338"/>
          </a:xfrm>
        </p:spPr>
        <p:txBody>
          <a:bodyPr>
            <a:normAutofit lnSpcReduction="10000"/>
          </a:bodyPr>
          <a:lstStyle/>
          <a:p>
            <a:r>
              <a:rPr lang="en-US" sz="3200" dirty="0" smtClean="0"/>
              <a:t>In the irregular heartbeat shown on the bottom left, a beat has been skipped (Known as </a:t>
            </a:r>
            <a:r>
              <a:rPr lang="en-US" sz="3200" b="1" dirty="0" smtClean="0"/>
              <a:t>Tachycardia)</a:t>
            </a:r>
            <a:r>
              <a:rPr lang="en-US" sz="3200" dirty="0" smtClean="0"/>
              <a:t>. This can be caused from faulty electrical connections to the heart.</a:t>
            </a:r>
            <a:endParaRPr lang="en-US" sz="3200" dirty="0"/>
          </a:p>
        </p:txBody>
      </p:sp>
    </p:spTree>
    <p:extLst>
      <p:ext uri="{BB962C8B-B14F-4D97-AF65-F5344CB8AC3E}">
        <p14:creationId xmlns:p14="http://schemas.microsoft.com/office/powerpoint/2010/main" val="121340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7251" t="8278" r="6756" b="5263"/>
          <a:stretch/>
        </p:blipFill>
        <p:spPr>
          <a:xfrm>
            <a:off x="6016530" y="1217685"/>
            <a:ext cx="6175470" cy="3982965"/>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481" t="7591" r="4472" b="8579"/>
          <a:stretch/>
        </p:blipFill>
        <p:spPr>
          <a:xfrm>
            <a:off x="431647" y="1217685"/>
            <a:ext cx="5401106" cy="4082978"/>
          </a:xfrm>
          <a:prstGeom prst="rect">
            <a:avLst/>
          </a:prstGeom>
        </p:spPr>
      </p:pic>
      <p:sp>
        <p:nvSpPr>
          <p:cNvPr id="11" name="Rectangle 10"/>
          <p:cNvSpPr/>
          <p:nvPr/>
        </p:nvSpPr>
        <p:spPr>
          <a:xfrm>
            <a:off x="0" y="0"/>
            <a:ext cx="12192000" cy="12176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5400677"/>
            <a:ext cx="12192000" cy="14573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15192"/>
            <a:ext cx="10515600" cy="635000"/>
          </a:xfrm>
        </p:spPr>
        <p:txBody>
          <a:bodyPr>
            <a:noAutofit/>
          </a:bodyPr>
          <a:lstStyle/>
          <a:p>
            <a:pPr algn="ctr"/>
            <a:r>
              <a:rPr lang="en-US" sz="5400" b="1" dirty="0" smtClean="0">
                <a:solidFill>
                  <a:schemeClr val="bg1"/>
                </a:solidFill>
              </a:rPr>
              <a:t>Results</a:t>
            </a:r>
            <a:endParaRPr lang="en-US" sz="5400" b="1" dirty="0">
              <a:solidFill>
                <a:schemeClr val="bg1"/>
              </a:solidFill>
            </a:endParaRPr>
          </a:p>
        </p:txBody>
      </p:sp>
      <p:sp>
        <p:nvSpPr>
          <p:cNvPr id="10" name="TextBox 9"/>
          <p:cNvSpPr txBox="1"/>
          <p:nvPr/>
        </p:nvSpPr>
        <p:spPr>
          <a:xfrm>
            <a:off x="257174" y="5500690"/>
            <a:ext cx="11587163" cy="1323439"/>
          </a:xfrm>
          <a:prstGeom prst="rect">
            <a:avLst/>
          </a:prstGeom>
          <a:noFill/>
        </p:spPr>
        <p:txBody>
          <a:bodyPr wrap="square" rtlCol="0">
            <a:spAutoFit/>
          </a:bodyPr>
          <a:lstStyle/>
          <a:p>
            <a:r>
              <a:rPr lang="en-US" sz="2000" dirty="0" smtClean="0">
                <a:solidFill>
                  <a:schemeClr val="bg1"/>
                </a:solidFill>
              </a:rPr>
              <a:t>In general, as the number of epochs (1 epoch = 1 full run through of the data)  increased, the model loss and model accuracy increased before plateauing at around an 88.8% validated accuracy, and around a 3% false negative rate. With more data, a deeper network, and a set dedicated GPUs the accuracy and loss will be reduced even further. </a:t>
            </a:r>
            <a:endParaRPr lang="en-US" sz="2000" dirty="0">
              <a:solidFill>
                <a:schemeClr val="bg1"/>
              </a:solidFill>
            </a:endParaRPr>
          </a:p>
        </p:txBody>
      </p:sp>
    </p:spTree>
    <p:extLst>
      <p:ext uri="{BB962C8B-B14F-4D97-AF65-F5344CB8AC3E}">
        <p14:creationId xmlns:p14="http://schemas.microsoft.com/office/powerpoint/2010/main" val="1997179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12176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15192"/>
            <a:ext cx="10515600" cy="635000"/>
          </a:xfrm>
        </p:spPr>
        <p:txBody>
          <a:bodyPr>
            <a:noAutofit/>
          </a:bodyPr>
          <a:lstStyle/>
          <a:p>
            <a:pPr algn="ctr"/>
            <a:r>
              <a:rPr lang="en-US" sz="5400" b="1" dirty="0" smtClean="0">
                <a:solidFill>
                  <a:schemeClr val="bg1"/>
                </a:solidFill>
              </a:rPr>
              <a:t>Results (Continued)</a:t>
            </a:r>
            <a:endParaRPr lang="en-US" sz="5400" b="1" dirty="0">
              <a:solidFill>
                <a:schemeClr val="bg1"/>
              </a:solidFill>
            </a:endParaRPr>
          </a:p>
        </p:txBody>
      </p:sp>
      <p:sp>
        <p:nvSpPr>
          <p:cNvPr id="3" name="Content Placeholder 2"/>
          <p:cNvSpPr>
            <a:spLocks noGrp="1"/>
          </p:cNvSpPr>
          <p:nvPr>
            <p:ph idx="1"/>
          </p:nvPr>
        </p:nvSpPr>
        <p:spPr/>
        <p:txBody>
          <a:bodyPr/>
          <a:lstStyle/>
          <a:p>
            <a:pPr>
              <a:lnSpc>
                <a:spcPct val="100000"/>
              </a:lnSpc>
              <a:spcBef>
                <a:spcPts val="0"/>
              </a:spcBef>
            </a:pPr>
            <a:r>
              <a:rPr lang="en-US" sz="2000" dirty="0" smtClean="0"/>
              <a:t>After Training 10 different classifiers, the Convolutional Neural Network model is deemed favorable due to its high validation accuracy, high specificity, and low prediction time.</a:t>
            </a:r>
          </a:p>
          <a:p>
            <a:pPr>
              <a:lnSpc>
                <a:spcPct val="100000"/>
              </a:lnSpc>
              <a:spcBef>
                <a:spcPts val="0"/>
              </a:spcBef>
            </a:pPr>
            <a:r>
              <a:rPr lang="en-US" sz="2000" dirty="0" smtClean="0"/>
              <a:t>The results are very encouraging because the model was able to achieve an AUC score of 0.88 and an accuracy of over 82%. These results are in some cases better than a medical professional or healthcare worker could would be able to do. </a:t>
            </a:r>
          </a:p>
          <a:p>
            <a:pPr>
              <a:lnSpc>
                <a:spcPct val="100000"/>
              </a:lnSpc>
              <a:spcBef>
                <a:spcPts val="0"/>
              </a:spcBef>
            </a:pPr>
            <a:r>
              <a:rPr lang="en-US" sz="2000" dirty="0" smtClean="0"/>
              <a:t>Furthermore, this device can make a diagnosis in under 30 seconds, </a:t>
            </a:r>
            <a:r>
              <a:rPr lang="en-US" sz="2000" dirty="0" err="1" smtClean="0"/>
              <a:t>wheres</a:t>
            </a:r>
            <a:r>
              <a:rPr lang="en-US" sz="2000" dirty="0" smtClean="0"/>
              <a:t> it would take a healthcare worker or doctor at least 10-20 minutes to perform a full examination before he/she would be able to deliver a diagnosis.</a:t>
            </a:r>
          </a:p>
          <a:p>
            <a:pPr>
              <a:lnSpc>
                <a:spcPct val="100000"/>
              </a:lnSpc>
              <a:spcBef>
                <a:spcPts val="0"/>
              </a:spcBef>
            </a:pPr>
            <a:endParaRPr lang="en-US" sz="2000" dirty="0" smtClean="0"/>
          </a:p>
          <a:p>
            <a:pPr>
              <a:lnSpc>
                <a:spcPct val="100000"/>
              </a:lnSpc>
              <a:spcBef>
                <a:spcPts val="0"/>
              </a:spcBef>
            </a:pPr>
            <a:endParaRPr lang="en-US" sz="2000" dirty="0" smtClean="0"/>
          </a:p>
          <a:p>
            <a:pPr>
              <a:lnSpc>
                <a:spcPct val="100000"/>
              </a:lnSpc>
              <a:spcBef>
                <a:spcPts val="0"/>
              </a:spcBef>
            </a:pPr>
            <a:endParaRPr lang="en-US" sz="2000" dirty="0" smtClean="0"/>
          </a:p>
          <a:p>
            <a:pPr>
              <a:lnSpc>
                <a:spcPct val="100000"/>
              </a:lnSpc>
              <a:spcBef>
                <a:spcPts val="0"/>
              </a:spcBef>
            </a:pPr>
            <a:endParaRPr lang="en-US" dirty="0"/>
          </a:p>
        </p:txBody>
      </p:sp>
    </p:spTree>
    <p:extLst>
      <p:ext uri="{BB962C8B-B14F-4D97-AF65-F5344CB8AC3E}">
        <p14:creationId xmlns:p14="http://schemas.microsoft.com/office/powerpoint/2010/main" val="276814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Hypothesis Testing for Statistical Significance</a:t>
            </a:r>
            <a:endParaRPr lang="en-US" b="1"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85826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810"/>
            <a:ext cx="10515600" cy="731916"/>
          </a:xfrm>
        </p:spPr>
        <p:txBody>
          <a:bodyPr/>
          <a:lstStyle/>
          <a:p>
            <a:pPr algn="ctr"/>
            <a:r>
              <a:rPr lang="en-US" dirty="0"/>
              <a:t>Software / Hardware Used</a:t>
            </a:r>
          </a:p>
        </p:txBody>
      </p:sp>
      <p:sp>
        <p:nvSpPr>
          <p:cNvPr id="3" name="Content Placeholder 2"/>
          <p:cNvSpPr>
            <a:spLocks noGrp="1"/>
          </p:cNvSpPr>
          <p:nvPr>
            <p:ph sz="half" idx="1"/>
          </p:nvPr>
        </p:nvSpPr>
        <p:spPr>
          <a:xfrm>
            <a:off x="838200" y="913602"/>
            <a:ext cx="5181600" cy="4351338"/>
          </a:xfrm>
        </p:spPr>
        <p:txBody>
          <a:bodyPr/>
          <a:lstStyle/>
          <a:p>
            <a:pPr marL="0" indent="0">
              <a:buNone/>
            </a:pPr>
            <a:r>
              <a:rPr lang="en-US" dirty="0" smtClean="0"/>
              <a:t>Software</a:t>
            </a:r>
          </a:p>
          <a:p>
            <a:pPr lvl="1"/>
            <a:r>
              <a:rPr lang="en-US" sz="2000" dirty="0"/>
              <a:t>Python 3.6.1</a:t>
            </a:r>
          </a:p>
          <a:p>
            <a:pPr lvl="1"/>
            <a:r>
              <a:rPr lang="en-US" sz="2000" dirty="0" err="1"/>
              <a:t>Tensorflow</a:t>
            </a:r>
            <a:r>
              <a:rPr lang="en-US" sz="2000" dirty="0"/>
              <a:t> (Backend)</a:t>
            </a:r>
          </a:p>
          <a:p>
            <a:pPr lvl="1"/>
            <a:r>
              <a:rPr lang="en-US" sz="2000" dirty="0" err="1"/>
              <a:t>Keras</a:t>
            </a:r>
            <a:endParaRPr lang="en-US" sz="2000" dirty="0"/>
          </a:p>
          <a:p>
            <a:pPr lvl="1"/>
            <a:r>
              <a:rPr lang="en-US" sz="2000" dirty="0" err="1"/>
              <a:t>Numpy</a:t>
            </a:r>
            <a:r>
              <a:rPr lang="en-US" sz="2000" dirty="0"/>
              <a:t> / </a:t>
            </a:r>
            <a:r>
              <a:rPr lang="en-US" sz="2000" dirty="0" err="1"/>
              <a:t>Scipy</a:t>
            </a:r>
            <a:endParaRPr lang="en-US" sz="2000" dirty="0"/>
          </a:p>
          <a:p>
            <a:pPr lvl="1"/>
            <a:r>
              <a:rPr lang="en-US" sz="2000" dirty="0" err="1"/>
              <a:t>Librosa</a:t>
            </a:r>
            <a:endParaRPr lang="en-US" sz="2000" dirty="0"/>
          </a:p>
          <a:p>
            <a:pPr lvl="1"/>
            <a:r>
              <a:rPr lang="en-US" sz="2000" dirty="0" err="1"/>
              <a:t>Scikit</a:t>
            </a:r>
            <a:r>
              <a:rPr lang="en-US" sz="2000" dirty="0"/>
              <a:t>-Learn</a:t>
            </a:r>
          </a:p>
          <a:p>
            <a:pPr lvl="1"/>
            <a:r>
              <a:rPr lang="en-US" sz="2000" dirty="0"/>
              <a:t>H5PY</a:t>
            </a:r>
          </a:p>
          <a:p>
            <a:pPr lvl="1"/>
            <a:r>
              <a:rPr lang="en-US" sz="2000" dirty="0" err="1"/>
              <a:t>Matplotlib</a:t>
            </a:r>
            <a:endParaRPr lang="en-US" sz="2000" dirty="0"/>
          </a:p>
          <a:p>
            <a:pPr lvl="1"/>
            <a:r>
              <a:rPr lang="en-US" sz="2000" dirty="0" smtClean="0"/>
              <a:t>Pickle</a:t>
            </a:r>
          </a:p>
          <a:p>
            <a:pPr lvl="1"/>
            <a:r>
              <a:rPr lang="en-US" sz="2000" dirty="0" err="1" smtClean="0"/>
              <a:t>PyAudio</a:t>
            </a:r>
            <a:endParaRPr lang="en-US" sz="2000" dirty="0"/>
          </a:p>
          <a:p>
            <a:pPr marL="0" indent="0" algn="ctr">
              <a:buNone/>
            </a:pPr>
            <a:endParaRPr lang="en-US" dirty="0" smtClean="0"/>
          </a:p>
        </p:txBody>
      </p:sp>
      <p:sp>
        <p:nvSpPr>
          <p:cNvPr id="4" name="Content Placeholder 3"/>
          <p:cNvSpPr>
            <a:spLocks noGrp="1"/>
          </p:cNvSpPr>
          <p:nvPr>
            <p:ph sz="half" idx="2"/>
          </p:nvPr>
        </p:nvSpPr>
        <p:spPr>
          <a:xfrm>
            <a:off x="6232921" y="1498163"/>
            <a:ext cx="5181600" cy="4351338"/>
          </a:xfrm>
        </p:spPr>
        <p:txBody>
          <a:bodyPr/>
          <a:lstStyle/>
          <a:p>
            <a:pPr marL="0" indent="0">
              <a:buNone/>
            </a:pPr>
            <a:r>
              <a:rPr lang="en-US" dirty="0" smtClean="0"/>
              <a:t>Hardware</a:t>
            </a:r>
          </a:p>
          <a:p>
            <a:r>
              <a:rPr lang="en-US" sz="2000" dirty="0" smtClean="0"/>
              <a:t>Raspberry Pi 3</a:t>
            </a:r>
          </a:p>
          <a:p>
            <a:r>
              <a:rPr lang="en-US" sz="2000" dirty="0" smtClean="0"/>
              <a:t>Dual Head Stethoscope</a:t>
            </a:r>
          </a:p>
          <a:p>
            <a:r>
              <a:rPr lang="en-US" sz="2000" dirty="0"/>
              <a:t>Omnidirectional Condenser </a:t>
            </a:r>
            <a:r>
              <a:rPr lang="en-US" sz="2000" dirty="0" smtClean="0"/>
              <a:t>Microphone</a:t>
            </a:r>
          </a:p>
          <a:p>
            <a:r>
              <a:rPr lang="en-US" sz="2000" dirty="0" smtClean="0"/>
              <a:t>5’’ Touchscreen LCD</a:t>
            </a:r>
          </a:p>
          <a:p>
            <a:r>
              <a:rPr lang="en-US" sz="2000" dirty="0" smtClean="0"/>
              <a:t>USB External Storage (for SWAP space)</a:t>
            </a:r>
          </a:p>
        </p:txBody>
      </p:sp>
      <p:pic>
        <p:nvPicPr>
          <p:cNvPr id="5" name="Picture 4"/>
          <p:cNvPicPr>
            <a:picLocks noChangeAspect="1"/>
          </p:cNvPicPr>
          <p:nvPr/>
        </p:nvPicPr>
        <p:blipFill>
          <a:blip r:embed="rId3"/>
          <a:stretch>
            <a:fillRect/>
          </a:stretch>
        </p:blipFill>
        <p:spPr>
          <a:xfrm>
            <a:off x="234553" y="5779294"/>
            <a:ext cx="1054894" cy="1054894"/>
          </a:xfrm>
          <a:prstGeom prst="rect">
            <a:avLst/>
          </a:prstGeom>
        </p:spPr>
      </p:pic>
      <p:pic>
        <p:nvPicPr>
          <p:cNvPr id="6" name="Picture 5"/>
          <p:cNvPicPr>
            <a:picLocks noChangeAspect="1"/>
          </p:cNvPicPr>
          <p:nvPr/>
        </p:nvPicPr>
        <p:blipFill>
          <a:blip r:embed="rId4"/>
          <a:stretch>
            <a:fillRect/>
          </a:stretch>
        </p:blipFill>
        <p:spPr>
          <a:xfrm>
            <a:off x="1441847" y="6016626"/>
            <a:ext cx="2970777" cy="580230"/>
          </a:xfrm>
          <a:prstGeom prst="rect">
            <a:avLst/>
          </a:prstGeom>
        </p:spPr>
      </p:pic>
      <p:pic>
        <p:nvPicPr>
          <p:cNvPr id="7" name="Picture 6"/>
          <p:cNvPicPr>
            <a:picLocks noChangeAspect="1"/>
          </p:cNvPicPr>
          <p:nvPr/>
        </p:nvPicPr>
        <p:blipFill>
          <a:blip r:embed="rId5"/>
          <a:stretch>
            <a:fillRect/>
          </a:stretch>
        </p:blipFill>
        <p:spPr>
          <a:xfrm>
            <a:off x="4738976" y="6110209"/>
            <a:ext cx="1908283" cy="553402"/>
          </a:xfrm>
          <a:prstGeom prst="rect">
            <a:avLst/>
          </a:prstGeom>
        </p:spPr>
      </p:pic>
      <p:pic>
        <p:nvPicPr>
          <p:cNvPr id="8" name="Picture 7"/>
          <p:cNvPicPr>
            <a:picLocks noChangeAspect="1"/>
          </p:cNvPicPr>
          <p:nvPr/>
        </p:nvPicPr>
        <p:blipFill>
          <a:blip r:embed="rId6"/>
          <a:stretch>
            <a:fillRect/>
          </a:stretch>
        </p:blipFill>
        <p:spPr>
          <a:xfrm>
            <a:off x="6799659" y="5779294"/>
            <a:ext cx="1835150" cy="1032272"/>
          </a:xfrm>
          <a:prstGeom prst="rect">
            <a:avLst/>
          </a:prstGeom>
        </p:spPr>
      </p:pic>
      <p:pic>
        <p:nvPicPr>
          <p:cNvPr id="9" name="Picture 8"/>
          <p:cNvPicPr>
            <a:picLocks noChangeAspect="1"/>
          </p:cNvPicPr>
          <p:nvPr/>
        </p:nvPicPr>
        <p:blipFill>
          <a:blip r:embed="rId7"/>
          <a:stretch>
            <a:fillRect/>
          </a:stretch>
        </p:blipFill>
        <p:spPr>
          <a:xfrm>
            <a:off x="3146991" y="4828778"/>
            <a:ext cx="1115219" cy="1115219"/>
          </a:xfrm>
          <a:prstGeom prst="rect">
            <a:avLst/>
          </a:prstGeom>
        </p:spPr>
      </p:pic>
      <p:pic>
        <p:nvPicPr>
          <p:cNvPr id="10" name="Picture 9"/>
          <p:cNvPicPr>
            <a:picLocks noChangeAspect="1"/>
          </p:cNvPicPr>
          <p:nvPr/>
        </p:nvPicPr>
        <p:blipFill>
          <a:blip r:embed="rId8"/>
          <a:stretch>
            <a:fillRect/>
          </a:stretch>
        </p:blipFill>
        <p:spPr>
          <a:xfrm>
            <a:off x="4509385" y="4828778"/>
            <a:ext cx="1425575" cy="1425575"/>
          </a:xfrm>
          <a:prstGeom prst="rect">
            <a:avLst/>
          </a:prstGeom>
        </p:spPr>
      </p:pic>
      <p:pic>
        <p:nvPicPr>
          <p:cNvPr id="11" name="Picture 10"/>
          <p:cNvPicPr>
            <a:picLocks noChangeAspect="1"/>
          </p:cNvPicPr>
          <p:nvPr/>
        </p:nvPicPr>
        <p:blipFill>
          <a:blip r:embed="rId9"/>
          <a:stretch>
            <a:fillRect/>
          </a:stretch>
        </p:blipFill>
        <p:spPr>
          <a:xfrm>
            <a:off x="6076132" y="5303839"/>
            <a:ext cx="1982281" cy="475455"/>
          </a:xfrm>
          <a:prstGeom prst="rect">
            <a:avLst/>
          </a:prstGeom>
        </p:spPr>
      </p:pic>
      <p:pic>
        <p:nvPicPr>
          <p:cNvPr id="12" name="Picture 11"/>
          <p:cNvPicPr>
            <a:picLocks noChangeAspect="1"/>
          </p:cNvPicPr>
          <p:nvPr/>
        </p:nvPicPr>
        <p:blipFill>
          <a:blip r:embed="rId10"/>
          <a:stretch>
            <a:fillRect/>
          </a:stretch>
        </p:blipFill>
        <p:spPr>
          <a:xfrm>
            <a:off x="9811253" y="5578950"/>
            <a:ext cx="904372" cy="1070173"/>
          </a:xfrm>
          <a:prstGeom prst="rect">
            <a:avLst/>
          </a:prstGeom>
        </p:spPr>
      </p:pic>
      <p:pic>
        <p:nvPicPr>
          <p:cNvPr id="13" name="Picture 12"/>
          <p:cNvPicPr>
            <a:picLocks noChangeAspect="1"/>
          </p:cNvPicPr>
          <p:nvPr/>
        </p:nvPicPr>
        <p:blipFill>
          <a:blip r:embed="rId11"/>
          <a:stretch>
            <a:fillRect/>
          </a:stretch>
        </p:blipFill>
        <p:spPr>
          <a:xfrm>
            <a:off x="8552763" y="5735836"/>
            <a:ext cx="1119188" cy="1119188"/>
          </a:xfrm>
          <a:prstGeom prst="rect">
            <a:avLst/>
          </a:prstGeom>
        </p:spPr>
      </p:pic>
      <p:pic>
        <p:nvPicPr>
          <p:cNvPr id="14" name="Picture 13"/>
          <p:cNvPicPr>
            <a:picLocks noChangeAspect="1"/>
          </p:cNvPicPr>
          <p:nvPr/>
        </p:nvPicPr>
        <p:blipFill>
          <a:blip r:embed="rId12"/>
          <a:stretch>
            <a:fillRect/>
          </a:stretch>
        </p:blipFill>
        <p:spPr>
          <a:xfrm>
            <a:off x="10439119" y="5176826"/>
            <a:ext cx="1829361" cy="1628132"/>
          </a:xfrm>
          <a:prstGeom prst="rect">
            <a:avLst/>
          </a:prstGeom>
        </p:spPr>
      </p:pic>
    </p:spTree>
    <p:extLst>
      <p:ext uri="{BB962C8B-B14F-4D97-AF65-F5344CB8AC3E}">
        <p14:creationId xmlns:p14="http://schemas.microsoft.com/office/powerpoint/2010/main" val="800188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4"/>
            <a:ext cx="10515600" cy="4518025"/>
          </a:xfrm>
        </p:spPr>
        <p:txBody>
          <a:bodyPr>
            <a:noAutofit/>
          </a:bodyPr>
          <a:lstStyle/>
          <a:p>
            <a:r>
              <a:rPr lang="en-US" dirty="0"/>
              <a:t>In the future, I want to </a:t>
            </a:r>
            <a:r>
              <a:rPr lang="en-US" dirty="0" smtClean="0"/>
              <a:t>train my data on </a:t>
            </a:r>
            <a:r>
              <a:rPr lang="en-US" b="1" dirty="0" smtClean="0"/>
              <a:t>Tachycardia, Bradycardia, Supraventricular, Ventricular, and Bradyarrhythmias arrhythmia sounds </a:t>
            </a:r>
            <a:r>
              <a:rPr lang="en-US" dirty="0" smtClean="0"/>
              <a:t>so that it can discern the specific kind of arrhythmia a patient has. </a:t>
            </a:r>
          </a:p>
          <a:p>
            <a:r>
              <a:rPr lang="en-US" dirty="0"/>
              <a:t>W</a:t>
            </a:r>
            <a:r>
              <a:rPr lang="en-US" dirty="0" smtClean="0"/>
              <a:t>ork </a:t>
            </a:r>
            <a:r>
              <a:rPr lang="en-US" dirty="0"/>
              <a:t>on </a:t>
            </a:r>
            <a:r>
              <a:rPr lang="en-US" dirty="0" smtClean="0"/>
              <a:t>creating a mobile app (with </a:t>
            </a:r>
            <a:r>
              <a:rPr lang="en-US" b="1" dirty="0" err="1" smtClean="0"/>
              <a:t>TensorFlow</a:t>
            </a:r>
            <a:r>
              <a:rPr lang="en-US" b="1" dirty="0" smtClean="0"/>
              <a:t> Mobile</a:t>
            </a:r>
            <a:r>
              <a:rPr lang="en-US" dirty="0" smtClean="0"/>
              <a:t>) that utilizes this deep learning model to diagnose anyone, anywhere on the go. </a:t>
            </a:r>
          </a:p>
          <a:p>
            <a:pPr lvl="1"/>
            <a:r>
              <a:rPr lang="en-US" sz="2800" dirty="0" smtClean="0"/>
              <a:t>Develop software for Apple Watch OS which monitors a user’s pulse and sends real time data to health care professionals.</a:t>
            </a:r>
          </a:p>
          <a:p>
            <a:r>
              <a:rPr lang="en-US" dirty="0" smtClean="0"/>
              <a:t>Create </a:t>
            </a:r>
            <a:r>
              <a:rPr lang="en-US" b="1" dirty="0" smtClean="0"/>
              <a:t>Ensemble Voting Classifier </a:t>
            </a:r>
            <a:r>
              <a:rPr lang="en-US" dirty="0" smtClean="0"/>
              <a:t>which uses the top 5 Machine Learning Models found in this project and makes a prediction based on the majority vote.</a:t>
            </a:r>
            <a:endParaRPr lang="en-US" b="1" dirty="0" smtClean="0"/>
          </a:p>
          <a:p>
            <a:endParaRPr lang="en-US" dirty="0" smtClean="0"/>
          </a:p>
        </p:txBody>
      </p:sp>
      <p:sp>
        <p:nvSpPr>
          <p:cNvPr id="4" name="Rectangle 3"/>
          <p:cNvSpPr/>
          <p:nvPr/>
        </p:nvSpPr>
        <p:spPr>
          <a:xfrm>
            <a:off x="0" y="0"/>
            <a:ext cx="12192000" cy="1157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11125"/>
            <a:ext cx="10515600" cy="935038"/>
          </a:xfrm>
        </p:spPr>
        <p:txBody>
          <a:bodyPr>
            <a:normAutofit/>
          </a:bodyPr>
          <a:lstStyle/>
          <a:p>
            <a:pPr algn="ctr"/>
            <a:r>
              <a:rPr lang="en-US" sz="5400" b="1" dirty="0" smtClean="0"/>
              <a:t>Future Work</a:t>
            </a:r>
            <a:endParaRPr lang="en-US" sz="5400" b="1" dirty="0"/>
          </a:p>
        </p:txBody>
      </p:sp>
    </p:spTree>
    <p:extLst>
      <p:ext uri="{BB962C8B-B14F-4D97-AF65-F5344CB8AC3E}">
        <p14:creationId xmlns:p14="http://schemas.microsoft.com/office/powerpoint/2010/main" val="135756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57288"/>
          </a:xfrm>
          <a:prstGeom prst="rect">
            <a:avLst/>
          </a:prstGeom>
          <a:solidFill>
            <a:srgbClr val="D14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11137"/>
            <a:ext cx="10515600" cy="735013"/>
          </a:xfrm>
        </p:spPr>
        <p:txBody>
          <a:bodyPr/>
          <a:lstStyle/>
          <a:p>
            <a:pPr algn="ctr"/>
            <a:r>
              <a:rPr lang="en-US" b="1" dirty="0" smtClean="0"/>
              <a:t>Bibliography</a:t>
            </a:r>
            <a:endParaRPr lang="en-US" b="1" dirty="0"/>
          </a:p>
        </p:txBody>
      </p:sp>
      <p:sp>
        <p:nvSpPr>
          <p:cNvPr id="3" name="Content Placeholder 2"/>
          <p:cNvSpPr>
            <a:spLocks noGrp="1"/>
          </p:cNvSpPr>
          <p:nvPr>
            <p:ph idx="1"/>
          </p:nvPr>
        </p:nvSpPr>
        <p:spPr>
          <a:xfrm>
            <a:off x="838200" y="1368425"/>
            <a:ext cx="10515600" cy="5189538"/>
          </a:xfrm>
        </p:spPr>
        <p:txBody>
          <a:bodyPr>
            <a:normAutofit/>
          </a:bodyPr>
          <a:lstStyle/>
          <a:p>
            <a:r>
              <a:rPr lang="en-US" sz="1400" dirty="0" err="1"/>
              <a:t>Kolata</a:t>
            </a:r>
            <a:r>
              <a:rPr lang="en-US" sz="1400" dirty="0"/>
              <a:t>, Gina. "A ‘Game Changer’ for Patients With Irregular Heart Rhythm." The New York Times. The New York Times, 13 Dec. 2017. Web. 15 Dec. 2017. &lt;</a:t>
            </a:r>
            <a:r>
              <a:rPr lang="en-US" sz="1400" dirty="0">
                <a:hlinkClick r:id="rId2"/>
              </a:rPr>
              <a:t>https://www.nytimes.com/2017/12/13/health/heartbeat-tachycardia-radiation.html</a:t>
            </a:r>
            <a:r>
              <a:rPr lang="en-US" sz="1400" dirty="0"/>
              <a:t>&gt;.</a:t>
            </a:r>
            <a:endParaRPr lang="en-US" sz="1400" dirty="0"/>
          </a:p>
          <a:p>
            <a:r>
              <a:rPr lang="en-US" sz="1400" dirty="0"/>
              <a:t>"Diagnosing Heart Diseases in the Data Science Bowl: 2nd Place, Team </a:t>
            </a:r>
            <a:r>
              <a:rPr lang="en-US" sz="1400" dirty="0" err="1"/>
              <a:t>Kunsthart</a:t>
            </a:r>
            <a:r>
              <a:rPr lang="en-US" sz="1400" dirty="0"/>
              <a:t>." No Free Hunch. </a:t>
            </a:r>
            <a:r>
              <a:rPr lang="en-US" sz="1400" dirty="0" err="1"/>
              <a:t>N.p</a:t>
            </a:r>
            <a:r>
              <a:rPr lang="en-US" sz="1400" dirty="0"/>
              <a:t>., 17 May 2016. Web. 15 Dec. 2017. &lt;</a:t>
            </a:r>
            <a:r>
              <a:rPr lang="en-US" sz="1400" dirty="0">
                <a:hlinkClick r:id="rId3"/>
              </a:rPr>
              <a:t>http://blog.kaggle.com/2016/04/13/diagnosing-heart-diseases-with-deep-neural-networks-2nd-place-ira-korshunova/</a:t>
            </a:r>
            <a:r>
              <a:rPr lang="en-US" sz="1400" dirty="0"/>
              <a:t>&gt;.</a:t>
            </a:r>
            <a:endParaRPr lang="en-US" sz="1400" dirty="0"/>
          </a:p>
          <a:p>
            <a:r>
              <a:rPr lang="en-US" sz="1400" dirty="0"/>
              <a:t>"How Doctors Detect Heart Abnormalities through Sound : The Pulse." WHYY. </a:t>
            </a:r>
            <a:r>
              <a:rPr lang="en-US" sz="1400" dirty="0" err="1"/>
              <a:t>N.p</a:t>
            </a:r>
            <a:r>
              <a:rPr lang="en-US" sz="1400" dirty="0"/>
              <a:t>., </a:t>
            </a:r>
            <a:r>
              <a:rPr lang="en-US" sz="1400" dirty="0" err="1"/>
              <a:t>n.d.</a:t>
            </a:r>
            <a:r>
              <a:rPr lang="en-US" sz="1400" dirty="0"/>
              <a:t> Web. 15 Dec. 2017. &lt;</a:t>
            </a:r>
            <a:r>
              <a:rPr lang="en-US" sz="1400" dirty="0">
                <a:hlinkClick r:id="rId4"/>
              </a:rPr>
              <a:t>https://whyy.org/segments/how-doctors-detect-heart-abnormalities-through-sound/</a:t>
            </a:r>
            <a:r>
              <a:rPr lang="en-US" sz="1400" dirty="0"/>
              <a:t>&gt;.</a:t>
            </a:r>
            <a:endParaRPr lang="en-US" sz="1400" dirty="0"/>
          </a:p>
          <a:p>
            <a:r>
              <a:rPr lang="en-US" sz="1400" dirty="0"/>
              <a:t>Quinn, Kieran L. "Auscultation: Learning to Listen." CMAJ : Canadian Medical Association Journal. Canadian Medical Association, 01 Apr. 2014. Web. 15 Dec. 2017. &lt;</a:t>
            </a:r>
            <a:r>
              <a:rPr lang="en-US" sz="1400" dirty="0">
                <a:hlinkClick r:id="rId5"/>
              </a:rPr>
              <a:t>https://www.ncbi.nlm.nih.gov/pmc/articles/PMC3971041</a:t>
            </a:r>
            <a:r>
              <a:rPr lang="en-US" sz="1400" dirty="0" smtClean="0">
                <a:hlinkClick r:id="rId5"/>
              </a:rPr>
              <a:t>/</a:t>
            </a:r>
            <a:r>
              <a:rPr lang="en-US" sz="1400" dirty="0" smtClean="0"/>
              <a:t>&gt;.</a:t>
            </a:r>
          </a:p>
          <a:p>
            <a:r>
              <a:rPr lang="en-US" sz="1400" dirty="0" err="1" smtClean="0"/>
              <a:t>Ujjwalkarn</a:t>
            </a:r>
            <a:r>
              <a:rPr lang="en-US" sz="1400" dirty="0"/>
              <a:t>. "An Intuitive Explanation of Convolutional Neural Networks." </a:t>
            </a:r>
            <a:r>
              <a:rPr lang="en-US" sz="1400" i="1" dirty="0"/>
              <a:t>The Data Science Blog</a:t>
            </a:r>
            <a:r>
              <a:rPr lang="en-US" sz="1400" dirty="0"/>
              <a:t>. </a:t>
            </a:r>
            <a:r>
              <a:rPr lang="en-US" sz="1400" dirty="0" err="1"/>
              <a:t>N.p</a:t>
            </a:r>
            <a:r>
              <a:rPr lang="en-US" sz="1400" dirty="0"/>
              <a:t>., 28 May 2017. Web. 19 Feb. 2018. &lt;</a:t>
            </a:r>
            <a:r>
              <a:rPr lang="en-US" sz="1400" dirty="0">
                <a:hlinkClick r:id="rId6"/>
              </a:rPr>
              <a:t>https://</a:t>
            </a:r>
            <a:r>
              <a:rPr lang="en-US" sz="1400" dirty="0" err="1">
                <a:hlinkClick r:id="rId6"/>
              </a:rPr>
              <a:t>ujjwalkarn.me</a:t>
            </a:r>
            <a:r>
              <a:rPr lang="en-US" sz="1400" dirty="0">
                <a:hlinkClick r:id="rId6"/>
              </a:rPr>
              <a:t>/2016/08/11/intuitive-explanation-</a:t>
            </a:r>
            <a:r>
              <a:rPr lang="en-US" sz="1400" dirty="0" err="1">
                <a:hlinkClick r:id="rId6"/>
              </a:rPr>
              <a:t>convnets</a:t>
            </a:r>
            <a:r>
              <a:rPr lang="en-US" sz="1400" dirty="0"/>
              <a:t>/&gt;.</a:t>
            </a:r>
          </a:p>
          <a:p>
            <a:r>
              <a:rPr lang="en-US" sz="1400" i="1" dirty="0"/>
              <a:t>CS231n Convolutional Neural Networks for Visual Recognition</a:t>
            </a:r>
            <a:r>
              <a:rPr lang="en-US" sz="1400" dirty="0"/>
              <a:t>. </a:t>
            </a:r>
            <a:r>
              <a:rPr lang="en-US" sz="1400" dirty="0" err="1"/>
              <a:t>N.p</a:t>
            </a:r>
            <a:r>
              <a:rPr lang="en-US" sz="1400" dirty="0"/>
              <a:t>., </a:t>
            </a:r>
            <a:r>
              <a:rPr lang="en-US" sz="1400" dirty="0" err="1"/>
              <a:t>n.d.</a:t>
            </a:r>
            <a:r>
              <a:rPr lang="en-US" sz="1400" dirty="0"/>
              <a:t> Web. 19 Feb. 2018. &lt;</a:t>
            </a:r>
            <a:r>
              <a:rPr lang="en-US" sz="1400" dirty="0">
                <a:hlinkClick r:id="rId7"/>
              </a:rPr>
              <a:t>http://cs231n.github.io/convolutional-networks</a:t>
            </a:r>
            <a:r>
              <a:rPr lang="en-US" sz="1400" dirty="0" smtClean="0"/>
              <a:t>/&gt;.</a:t>
            </a:r>
            <a:endParaRPr lang="en-US" sz="1400" dirty="0"/>
          </a:p>
          <a:p>
            <a:r>
              <a:rPr lang="en-US" sz="1400" dirty="0"/>
              <a:t>"Heart Arrhythmia." </a:t>
            </a:r>
            <a:r>
              <a:rPr lang="en-US" sz="1400" i="1" dirty="0"/>
              <a:t>Mayo Clinic</a:t>
            </a:r>
            <a:r>
              <a:rPr lang="en-US" sz="1400" dirty="0"/>
              <a:t>. Mayo Foundation for Medical Education and Research, 27 Dec. 2017. Web. 19 Feb. 2018. &lt;</a:t>
            </a:r>
            <a:r>
              <a:rPr lang="en-US" sz="1400" dirty="0">
                <a:hlinkClick r:id="rId8"/>
              </a:rPr>
              <a:t>https://www.mayoclinic.org/diseases-conditions/heart-arrhythmia/symptoms-causes/syc-20350668</a:t>
            </a:r>
            <a:r>
              <a:rPr lang="en-US" sz="1400" dirty="0"/>
              <a:t>&gt;. </a:t>
            </a:r>
            <a:endParaRPr lang="en-US" sz="1400" dirty="0" smtClean="0"/>
          </a:p>
          <a:p>
            <a:r>
              <a:rPr lang="en-US" sz="1400" dirty="0"/>
              <a:t>"When Your Heart Rhythm Isn't Normal." </a:t>
            </a:r>
            <a:r>
              <a:rPr lang="en-US" sz="1400" i="1" dirty="0"/>
              <a:t>WebMD</a:t>
            </a:r>
            <a:r>
              <a:rPr lang="en-US" sz="1400" dirty="0"/>
              <a:t>. WebMD, </a:t>
            </a:r>
            <a:r>
              <a:rPr lang="en-US" sz="1400" dirty="0" err="1"/>
              <a:t>n.d.</a:t>
            </a:r>
            <a:r>
              <a:rPr lang="en-US" sz="1400" dirty="0"/>
              <a:t> Web. 19 Feb. 2018. &lt;</a:t>
            </a:r>
            <a:r>
              <a:rPr lang="en-US" sz="1400" dirty="0">
                <a:hlinkClick r:id="rId9"/>
              </a:rPr>
              <a:t>https://www.webmd.com/heart-disease/guide/heart-disease-abnormal-heart-rhythm#1</a:t>
            </a:r>
            <a:r>
              <a:rPr lang="en-US" sz="1400" dirty="0"/>
              <a:t>&gt;. </a:t>
            </a:r>
            <a:endParaRPr lang="en-US" sz="1400" dirty="0"/>
          </a:p>
          <a:p>
            <a:r>
              <a:rPr lang="en-US" sz="1400" dirty="0"/>
              <a:t>"Precision, Recall, Sensitivity and Specificity." </a:t>
            </a:r>
            <a:r>
              <a:rPr lang="en-US" sz="1400" i="1" dirty="0" err="1"/>
              <a:t>Ubershmekel's</a:t>
            </a:r>
            <a:r>
              <a:rPr lang="en-US" sz="1400" i="1" dirty="0"/>
              <a:t> </a:t>
            </a:r>
            <a:r>
              <a:rPr lang="en-US" sz="1400" i="1" dirty="0" err="1"/>
              <a:t>Uberpython</a:t>
            </a:r>
            <a:r>
              <a:rPr lang="en-US" sz="1400" i="1" dirty="0"/>
              <a:t> </a:t>
            </a:r>
            <a:r>
              <a:rPr lang="en-US" sz="1400" i="1" dirty="0" err="1"/>
              <a:t>Pythonlog</a:t>
            </a:r>
            <a:r>
              <a:rPr lang="en-US" sz="1400" dirty="0"/>
              <a:t>. </a:t>
            </a:r>
            <a:r>
              <a:rPr lang="en-US" sz="1400" dirty="0" err="1"/>
              <a:t>N.p</a:t>
            </a:r>
            <a:r>
              <a:rPr lang="en-US" sz="1400" dirty="0"/>
              <a:t>., 01 Jan. 2012. Web. 19 Feb. 2018. &lt;</a:t>
            </a:r>
            <a:r>
              <a:rPr lang="en-US" sz="1400" dirty="0">
                <a:hlinkClick r:id="rId10"/>
              </a:rPr>
              <a:t>https://uberpython.wordpress.com/2012/01/01/precision-recall-sensitivity-and-specificity</a:t>
            </a:r>
            <a:r>
              <a:rPr lang="en-US" sz="1400" dirty="0" smtClean="0"/>
              <a:t>/&gt;.</a:t>
            </a:r>
          </a:p>
          <a:p>
            <a:r>
              <a:rPr lang="en-US" sz="1400" dirty="0" err="1"/>
              <a:t>McFee</a:t>
            </a:r>
            <a:r>
              <a:rPr lang="en-US" sz="1400" dirty="0"/>
              <a:t>, Brian, Colin </a:t>
            </a:r>
            <a:r>
              <a:rPr lang="en-US" sz="1400" dirty="0" err="1"/>
              <a:t>Raffel</a:t>
            </a:r>
            <a:r>
              <a:rPr lang="en-US" sz="1400" dirty="0"/>
              <a:t>, </a:t>
            </a:r>
            <a:r>
              <a:rPr lang="en-US" sz="1400" dirty="0" err="1"/>
              <a:t>Dawen</a:t>
            </a:r>
            <a:r>
              <a:rPr lang="en-US" sz="1400" dirty="0"/>
              <a:t> Liang, Daniel PW Ellis, Matt </a:t>
            </a:r>
            <a:r>
              <a:rPr lang="en-US" sz="1400" dirty="0" err="1"/>
              <a:t>McVicar</a:t>
            </a:r>
            <a:r>
              <a:rPr lang="en-US" sz="1400" dirty="0"/>
              <a:t>, Eric Battenberg, and Oriol Nieto. "</a:t>
            </a:r>
            <a:r>
              <a:rPr lang="en-US" sz="1400" dirty="0" err="1"/>
              <a:t>librosa</a:t>
            </a:r>
            <a:r>
              <a:rPr lang="en-US" sz="1400" dirty="0"/>
              <a:t>: Audio and music signal analysis in python." In Proceedings of the 14th python in science conference, pp. 18-25. 2015.</a:t>
            </a:r>
          </a:p>
        </p:txBody>
      </p:sp>
    </p:spTree>
    <p:extLst>
      <p:ext uri="{BB962C8B-B14F-4D97-AF65-F5344CB8AC3E}">
        <p14:creationId xmlns:p14="http://schemas.microsoft.com/office/powerpoint/2010/main" val="205645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75"/>
            <a:ext cx="12192000" cy="810234"/>
          </a:xfrm>
        </p:spPr>
        <p:txBody>
          <a:bodyPr>
            <a:noAutofit/>
          </a:bodyPr>
          <a:lstStyle/>
          <a:p>
            <a:pPr algn="ctr"/>
            <a:r>
              <a:rPr lang="en-US" sz="7200" b="1" dirty="0" smtClean="0"/>
              <a:t>The Problem</a:t>
            </a:r>
            <a:endParaRPr lang="en-US" sz="7200" b="1" dirty="0"/>
          </a:p>
        </p:txBody>
      </p:sp>
      <p:sp>
        <p:nvSpPr>
          <p:cNvPr id="3" name="Content Placeholder 2"/>
          <p:cNvSpPr>
            <a:spLocks noGrp="1"/>
          </p:cNvSpPr>
          <p:nvPr>
            <p:ph idx="1"/>
          </p:nvPr>
        </p:nvSpPr>
        <p:spPr>
          <a:xfrm>
            <a:off x="838200" y="1597221"/>
            <a:ext cx="4757928" cy="1722247"/>
          </a:xfrm>
        </p:spPr>
        <p:txBody>
          <a:bodyPr>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700" b="1" dirty="0" smtClean="0"/>
              <a:t>Less than 40%</a:t>
            </a:r>
          </a:p>
          <a:p>
            <a:pPr marL="0" marR="0" lvl="0" indent="0" defTabSz="914400" eaLnBrk="1" fontAlgn="auto" latinLnBrk="0" hangingPunct="1">
              <a:lnSpc>
                <a:spcPct val="100000"/>
              </a:lnSpc>
              <a:spcBef>
                <a:spcPts val="0"/>
              </a:spcBef>
              <a:spcAft>
                <a:spcPts val="0"/>
              </a:spcAft>
              <a:buClrTx/>
              <a:buSzTx/>
              <a:buFontTx/>
              <a:buNone/>
              <a:tabLst/>
              <a:defRPr/>
            </a:pPr>
            <a:r>
              <a:rPr lang="en-US" sz="3400" dirty="0" smtClean="0"/>
              <a:t>of heart sounds heard through cardiac auscultation are recognized by medical professionals.</a:t>
            </a:r>
            <a:endParaRPr lang="en-US" sz="3400" dirty="0"/>
          </a:p>
        </p:txBody>
      </p:sp>
      <p:sp>
        <p:nvSpPr>
          <p:cNvPr id="4" name="TextBox 3"/>
          <p:cNvSpPr txBox="1"/>
          <p:nvPr/>
        </p:nvSpPr>
        <p:spPr>
          <a:xfrm>
            <a:off x="5596128" y="1432446"/>
            <a:ext cx="6181344" cy="1354217"/>
          </a:xfrm>
          <a:prstGeom prst="rect">
            <a:avLst/>
          </a:prstGeom>
          <a:noFill/>
        </p:spPr>
        <p:txBody>
          <a:bodyPr wrap="square" rtlCol="0">
            <a:spAutoFit/>
          </a:bodyPr>
          <a:lstStyle/>
          <a:p>
            <a:r>
              <a:rPr lang="en-US" sz="5800" b="1" dirty="0" smtClean="0"/>
              <a:t>17.1 Million Deaths</a:t>
            </a:r>
          </a:p>
          <a:p>
            <a:r>
              <a:rPr lang="en-US" sz="2400" dirty="0" smtClean="0"/>
              <a:t>from cardiovascular diseases in 2004</a:t>
            </a:r>
            <a:endParaRPr lang="en-US" sz="2400" dirty="0"/>
          </a:p>
        </p:txBody>
      </p:sp>
      <p:sp>
        <p:nvSpPr>
          <p:cNvPr id="5" name="Content Placeholder 2"/>
          <p:cNvSpPr txBox="1">
            <a:spLocks/>
          </p:cNvSpPr>
          <p:nvPr/>
        </p:nvSpPr>
        <p:spPr>
          <a:xfrm>
            <a:off x="838200" y="3997855"/>
            <a:ext cx="4757928" cy="172224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9400" b="1" dirty="0" smtClean="0"/>
              <a:t>1 in 4</a:t>
            </a:r>
          </a:p>
          <a:p>
            <a:pPr marL="0" indent="0">
              <a:lnSpc>
                <a:spcPct val="100000"/>
              </a:lnSpc>
              <a:spcBef>
                <a:spcPts val="0"/>
              </a:spcBef>
              <a:buFontTx/>
              <a:buNone/>
            </a:pPr>
            <a:r>
              <a:rPr lang="en-US" sz="3400" dirty="0"/>
              <a:t>g</a:t>
            </a:r>
            <a:r>
              <a:rPr lang="en-US" sz="3400" dirty="0" smtClean="0"/>
              <a:t>lobal deaths are due to cardiac conditions.</a:t>
            </a:r>
            <a:endParaRPr lang="en-US" sz="3400" dirty="0"/>
          </a:p>
        </p:txBody>
      </p:sp>
      <p:sp>
        <p:nvSpPr>
          <p:cNvPr id="8" name="TextBox 7"/>
          <p:cNvSpPr txBox="1"/>
          <p:nvPr/>
        </p:nvSpPr>
        <p:spPr>
          <a:xfrm>
            <a:off x="5596128" y="3520151"/>
            <a:ext cx="6181344" cy="2677656"/>
          </a:xfrm>
          <a:prstGeom prst="rect">
            <a:avLst/>
          </a:prstGeom>
          <a:noFill/>
        </p:spPr>
        <p:txBody>
          <a:bodyPr wrap="square" rtlCol="0">
            <a:spAutoFit/>
          </a:bodyPr>
          <a:lstStyle/>
          <a:p>
            <a:r>
              <a:rPr lang="en-US" sz="7200" b="1" dirty="0" smtClean="0"/>
              <a:t>400 Million</a:t>
            </a:r>
          </a:p>
          <a:p>
            <a:r>
              <a:rPr lang="en-US" sz="2400" dirty="0" smtClean="0"/>
              <a:t>People do not have access to essential health services such as the medical examinations performed by doctors to detect heart arrhythmias.</a:t>
            </a:r>
            <a:endParaRPr lang="en-US" sz="2400" dirty="0"/>
          </a:p>
        </p:txBody>
      </p:sp>
    </p:spTree>
    <p:extLst>
      <p:ext uri="{BB962C8B-B14F-4D97-AF65-F5344CB8AC3E}">
        <p14:creationId xmlns:p14="http://schemas.microsoft.com/office/powerpoint/2010/main" val="1211663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Purpose</a:t>
            </a:r>
            <a:endParaRPr lang="en-US" b="1" dirty="0"/>
          </a:p>
        </p:txBody>
      </p:sp>
      <p:sp>
        <p:nvSpPr>
          <p:cNvPr id="3" name="Content Placeholder 2"/>
          <p:cNvSpPr>
            <a:spLocks noGrp="1"/>
          </p:cNvSpPr>
          <p:nvPr>
            <p:ph idx="1"/>
          </p:nvPr>
        </p:nvSpPr>
        <p:spPr>
          <a:xfrm>
            <a:off x="838200" y="1825624"/>
            <a:ext cx="10515600" cy="4758055"/>
          </a:xfrm>
        </p:spPr>
        <p:txBody>
          <a:bodyPr>
            <a:noAutofit/>
          </a:bodyPr>
          <a:lstStyle/>
          <a:p>
            <a:r>
              <a:rPr lang="en-US" sz="3000" dirty="0" smtClean="0"/>
              <a:t>Create </a:t>
            </a:r>
            <a:r>
              <a:rPr lang="en-US" sz="3000" dirty="0"/>
              <a:t>a low-cost, effective early-warning system for patients to use to preempt onset of fatal heart conditions. </a:t>
            </a:r>
            <a:endParaRPr lang="en-US" sz="3000" b="0" dirty="0" smtClean="0">
              <a:effectLst/>
            </a:endParaRPr>
          </a:p>
          <a:p>
            <a:r>
              <a:rPr lang="en-US" sz="3000" dirty="0"/>
              <a:t>To use Deep Learning to accurately diagnose life threatening heart abnormalities. This involves designing a </a:t>
            </a:r>
            <a:r>
              <a:rPr lang="en-US" sz="3000" dirty="0" smtClean="0"/>
              <a:t>machine learning model </a:t>
            </a:r>
            <a:r>
              <a:rPr lang="en-US" sz="3000" dirty="0"/>
              <a:t>which can determine whether a patient has life-threatening abnormalities at cardiologist level accuracy. </a:t>
            </a:r>
            <a:endParaRPr lang="en-US" sz="3000" dirty="0" smtClean="0"/>
          </a:p>
          <a:p>
            <a:r>
              <a:rPr lang="en-US" sz="3000" dirty="0" smtClean="0"/>
              <a:t>The </a:t>
            </a:r>
            <a:r>
              <a:rPr lang="en-US" sz="3000" dirty="0"/>
              <a:t>hardware goal is to create a device which can take accurate heart recordings at an affordable price, and then diagnose whether the patient has a heart condition on the </a:t>
            </a:r>
            <a:r>
              <a:rPr lang="en-US" sz="3000" dirty="0" smtClean="0"/>
              <a:t>spot (within </a:t>
            </a:r>
            <a:r>
              <a:rPr lang="en-US" sz="3000" dirty="0"/>
              <a:t>1 </a:t>
            </a:r>
            <a:r>
              <a:rPr lang="en-US" sz="3000" dirty="0" smtClean="0"/>
              <a:t>minute)</a:t>
            </a:r>
            <a:br>
              <a:rPr lang="en-US" sz="3000" dirty="0" smtClean="0"/>
            </a:br>
            <a:r>
              <a:rPr lang="en-US" sz="3000" dirty="0" smtClean="0"/>
              <a:t> </a:t>
            </a:r>
            <a:br>
              <a:rPr lang="en-US" sz="3000" dirty="0" smtClean="0"/>
            </a:br>
            <a:endParaRPr lang="en-US" sz="3000" dirty="0"/>
          </a:p>
        </p:txBody>
      </p:sp>
    </p:spTree>
    <p:extLst>
      <p:ext uri="{BB962C8B-B14F-4D97-AF65-F5344CB8AC3E}">
        <p14:creationId xmlns:p14="http://schemas.microsoft.com/office/powerpoint/2010/main" val="645660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3867"/>
          </a:xfrm>
        </p:spPr>
        <p:txBody>
          <a:bodyPr/>
          <a:lstStyle/>
          <a:p>
            <a:r>
              <a:rPr lang="en-US" dirty="0" smtClean="0"/>
              <a:t>Background/Literature Search</a:t>
            </a:r>
            <a:endParaRPr lang="en-US" dirty="0"/>
          </a:p>
        </p:txBody>
      </p:sp>
      <p:sp>
        <p:nvSpPr>
          <p:cNvPr id="3" name="Content Placeholder 2"/>
          <p:cNvSpPr>
            <a:spLocks noGrp="1"/>
          </p:cNvSpPr>
          <p:nvPr>
            <p:ph idx="1"/>
          </p:nvPr>
        </p:nvSpPr>
        <p:spPr>
          <a:xfrm>
            <a:off x="874776" y="1075816"/>
            <a:ext cx="10515600" cy="5452999"/>
          </a:xfrm>
        </p:spPr>
        <p:txBody>
          <a:bodyPr>
            <a:noAutofit/>
          </a:bodyPr>
          <a:lstStyle/>
          <a:p>
            <a:r>
              <a:rPr lang="en-US" sz="2300" dirty="0" smtClean="0"/>
              <a:t>So far, the main way cardiac diseases are diagnosed is through a medical exam when you visits a doctor’s office. A doctor will use a stethoscope to hear your heartbeat; the sounds the doctor hears can allow him/her to assess the health of your heart and its valves. Additionally, an Aneroid Monitor is used by a nurse to figure out your systolic, and diastolic blood pressure. This information is then used by a doctor to give a diagnosis.</a:t>
            </a:r>
          </a:p>
          <a:p>
            <a:r>
              <a:rPr lang="en-US" sz="2300" dirty="0" smtClean="0"/>
              <a:t>The crux of solving this problem lies with translating the heartbeat sound into a form that a computer can easily interpret. After reading about how Daniel Nouri, turned a whale-sound detection problem into image recognition problem by converting the sound clips to spectrograms I was inspired to do something similar. </a:t>
            </a:r>
          </a:p>
          <a:p>
            <a:r>
              <a:rPr lang="en-US" sz="2300" dirty="0" smtClean="0"/>
              <a:t>In the past, researchers have tried to segment a heartbeat clip into the S1 (</a:t>
            </a:r>
            <a:r>
              <a:rPr lang="en-US" sz="2300" dirty="0" err="1" smtClean="0"/>
              <a:t>lub</a:t>
            </a:r>
            <a:r>
              <a:rPr lang="en-US" sz="2300" dirty="0" smtClean="0"/>
              <a:t>) and S2 (dub) sounds to get the exact location from the audio files. However the differences between these two sounds is non-trivial and the different heart sounds can be very subtle and requires extremely robust classifiers. Despite the medical significance that a breakthrough in this field could have, it has been relatively unexplored by machine learning researchers.</a:t>
            </a:r>
          </a:p>
          <a:p>
            <a:endParaRPr lang="en-US" sz="2300" dirty="0" smtClean="0"/>
          </a:p>
          <a:p>
            <a:endParaRPr lang="en-US" sz="2300" dirty="0"/>
          </a:p>
        </p:txBody>
      </p:sp>
    </p:spTree>
    <p:extLst>
      <p:ext uri="{BB962C8B-B14F-4D97-AF65-F5344CB8AC3E}">
        <p14:creationId xmlns:p14="http://schemas.microsoft.com/office/powerpoint/2010/main" val="21018482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 Engineering Goals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smtClean="0"/>
              <a:t>Durable; should withstand drops from waist height.</a:t>
            </a:r>
            <a:endParaRPr lang="en-US" dirty="0"/>
          </a:p>
          <a:p>
            <a:pPr fontAlgn="base"/>
            <a:r>
              <a:rPr lang="en-US" dirty="0" smtClean="0"/>
              <a:t>Have the ability to record audio to send to medical professionals for further analysis.</a:t>
            </a:r>
          </a:p>
          <a:p>
            <a:pPr fontAlgn="base"/>
            <a:r>
              <a:rPr lang="en-US" dirty="0" smtClean="0"/>
              <a:t>Operate on low power; with a battery installed, the device should be able to last for at least 4-6 hours giving diagnoses every 1-3 minutes.</a:t>
            </a:r>
          </a:p>
          <a:p>
            <a:pPr fontAlgn="base"/>
            <a:r>
              <a:rPr lang="en-US" dirty="0" smtClean="0"/>
              <a:t>Patient data should be safely stored, and can be sent to medical professional for further analysis. </a:t>
            </a:r>
            <a:endParaRPr lang="en-US" dirty="0"/>
          </a:p>
          <a:p>
            <a:pPr fontAlgn="base"/>
            <a:r>
              <a:rPr lang="en-US" dirty="0" smtClean="0"/>
              <a:t>Low cost; less than $100 </a:t>
            </a:r>
            <a:r>
              <a:rPr lang="en-US" dirty="0"/>
              <a:t>for the hardware</a:t>
            </a:r>
          </a:p>
          <a:p>
            <a:pPr fontAlgn="base"/>
            <a:r>
              <a:rPr lang="en-US" dirty="0" smtClean="0"/>
              <a:t>Small form factor; fits </a:t>
            </a:r>
            <a:r>
              <a:rPr lang="en-US" dirty="0"/>
              <a:t>in the hand of a healthcare worker</a:t>
            </a:r>
          </a:p>
          <a:p>
            <a:pPr fontAlgn="base"/>
            <a:r>
              <a:rPr lang="en-US" dirty="0" smtClean="0"/>
              <a:t>Lightweight; weighs less than 1 kilogram, easy to carry and transport.</a:t>
            </a:r>
            <a:endParaRPr lang="en-US" dirty="0"/>
          </a:p>
          <a:p>
            <a:pPr fontAlgn="base"/>
            <a:r>
              <a:rPr lang="en-US" dirty="0"/>
              <a:t>The CPU intensive software must be able to run on a </a:t>
            </a:r>
            <a:r>
              <a:rPr lang="en-US" dirty="0" err="1"/>
              <a:t>Rasberry</a:t>
            </a:r>
            <a:r>
              <a:rPr lang="en-US" dirty="0"/>
              <a:t> Pi </a:t>
            </a:r>
            <a:r>
              <a:rPr lang="en-US" dirty="0" smtClean="0"/>
              <a:t>3 ARM processor using the </a:t>
            </a:r>
            <a:r>
              <a:rPr lang="en-US" dirty="0" err="1" smtClean="0"/>
              <a:t>Raspbian</a:t>
            </a:r>
            <a:r>
              <a:rPr lang="en-US" dirty="0" smtClean="0"/>
              <a:t> Operating System Environment.</a:t>
            </a:r>
            <a:endParaRPr lang="en-US" dirty="0"/>
          </a:p>
          <a:p>
            <a:endParaRPr lang="en-US" dirty="0"/>
          </a:p>
        </p:txBody>
      </p:sp>
    </p:spTree>
    <p:extLst>
      <p:ext uri="{BB962C8B-B14F-4D97-AF65-F5344CB8AC3E}">
        <p14:creationId xmlns:p14="http://schemas.microsoft.com/office/powerpoint/2010/main" val="67736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064" y="2230501"/>
            <a:ext cx="10515600" cy="1325563"/>
          </a:xfrm>
        </p:spPr>
        <p:txBody>
          <a:bodyPr>
            <a:normAutofit/>
          </a:bodyPr>
          <a:lstStyle/>
          <a:p>
            <a:pPr fontAlgn="base"/>
            <a:r>
              <a:rPr lang="en-US" dirty="0" smtClean="0"/>
              <a:t>Title (on Separate Power-Point) Make sure to print this!</a:t>
            </a:r>
            <a:endParaRPr lang="en-US" dirty="0"/>
          </a:p>
        </p:txBody>
      </p:sp>
    </p:spTree>
    <p:extLst>
      <p:ext uri="{BB962C8B-B14F-4D97-AF65-F5344CB8AC3E}">
        <p14:creationId xmlns:p14="http://schemas.microsoft.com/office/powerpoint/2010/main" val="1457385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4109"/>
            <a:ext cx="12192000" cy="563343"/>
          </a:xfrm>
        </p:spPr>
        <p:txBody>
          <a:bodyPr>
            <a:normAutofit fontScale="90000"/>
          </a:bodyPr>
          <a:lstStyle/>
          <a:p>
            <a:pPr algn="ctr"/>
            <a:r>
              <a:rPr lang="en-US" b="1" dirty="0" smtClean="0"/>
              <a:t>Project Stages</a:t>
            </a:r>
            <a:endParaRPr lang="en-US" b="1" dirty="0"/>
          </a:p>
        </p:txBody>
      </p:sp>
      <p:sp>
        <p:nvSpPr>
          <p:cNvPr id="4" name="Rectangle 3"/>
          <p:cNvSpPr/>
          <p:nvPr/>
        </p:nvSpPr>
        <p:spPr>
          <a:xfrm>
            <a:off x="206321" y="933142"/>
            <a:ext cx="2419643" cy="1702191"/>
          </a:xfrm>
          <a:prstGeom prst="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371554" y="933142"/>
            <a:ext cx="2419643" cy="1702191"/>
          </a:xfrm>
          <a:prstGeom prst="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36787" y="933142"/>
            <a:ext cx="2419643" cy="1702191"/>
          </a:xfrm>
          <a:prstGeom prst="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530442" y="2906432"/>
            <a:ext cx="2419643" cy="1702191"/>
          </a:xfrm>
          <a:prstGeom prst="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6321" y="4714567"/>
            <a:ext cx="2419643" cy="1702191"/>
          </a:xfrm>
          <a:prstGeom prst="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6536787" y="4714567"/>
            <a:ext cx="2419643" cy="1702191"/>
          </a:xfrm>
          <a:prstGeom prst="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500313" y="1500188"/>
            <a:ext cx="871241" cy="528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660379" y="1500188"/>
            <a:ext cx="871241" cy="528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p:nvPr/>
        </p:nvCxnSpPr>
        <p:spPr>
          <a:xfrm rot="5400000" flipH="1" flipV="1">
            <a:off x="4746094" y="2431646"/>
            <a:ext cx="2286000" cy="2651760"/>
          </a:xfrm>
          <a:prstGeom prst="bentConnector3">
            <a:avLst/>
          </a:prstGeom>
          <a:ln w="2413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Right Arrow 15"/>
          <p:cNvSpPr/>
          <p:nvPr/>
        </p:nvSpPr>
        <p:spPr>
          <a:xfrm rot="10800000">
            <a:off x="5660378" y="5424488"/>
            <a:ext cx="871241" cy="528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71554" y="4729536"/>
            <a:ext cx="2419643" cy="1702191"/>
          </a:xfrm>
          <a:prstGeom prst="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2500313" y="5424488"/>
            <a:ext cx="871241" cy="528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p:cNvSpPr/>
          <p:nvPr/>
        </p:nvSpPr>
        <p:spPr>
          <a:xfrm rot="5400000">
            <a:off x="9180865" y="1783898"/>
            <a:ext cx="1042308" cy="104298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p:cNvSpPr/>
          <p:nvPr/>
        </p:nvSpPr>
        <p:spPr>
          <a:xfrm rot="10800000">
            <a:off x="9356804" y="5044169"/>
            <a:ext cx="1042308" cy="104298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356564" y="1280015"/>
            <a:ext cx="1900237" cy="954107"/>
          </a:xfrm>
          <a:prstGeom prst="rect">
            <a:avLst/>
          </a:prstGeom>
          <a:noFill/>
        </p:spPr>
        <p:txBody>
          <a:bodyPr wrap="square" rtlCol="0">
            <a:spAutoFit/>
          </a:bodyPr>
          <a:lstStyle/>
          <a:p>
            <a:pPr algn="ctr"/>
            <a:r>
              <a:rPr lang="en-US" sz="2800" b="1" dirty="0" smtClean="0">
                <a:solidFill>
                  <a:schemeClr val="bg1"/>
                </a:solidFill>
              </a:rPr>
              <a:t>Gather Data</a:t>
            </a:r>
            <a:endParaRPr lang="en-US" sz="2800" b="1" dirty="0">
              <a:solidFill>
                <a:schemeClr val="bg1"/>
              </a:solidFill>
            </a:endParaRPr>
          </a:p>
        </p:txBody>
      </p:sp>
      <p:sp>
        <p:nvSpPr>
          <p:cNvPr id="23" name="TextBox 22"/>
          <p:cNvSpPr txBox="1"/>
          <p:nvPr/>
        </p:nvSpPr>
        <p:spPr>
          <a:xfrm>
            <a:off x="3578705" y="1146683"/>
            <a:ext cx="1969019" cy="1200329"/>
          </a:xfrm>
          <a:prstGeom prst="rect">
            <a:avLst/>
          </a:prstGeom>
          <a:noFill/>
        </p:spPr>
        <p:txBody>
          <a:bodyPr wrap="square" rtlCol="0">
            <a:spAutoFit/>
          </a:bodyPr>
          <a:lstStyle/>
          <a:p>
            <a:pPr algn="ctr"/>
            <a:r>
              <a:rPr lang="en-US" sz="2400" b="1" dirty="0" smtClean="0">
                <a:solidFill>
                  <a:schemeClr val="bg1"/>
                </a:solidFill>
              </a:rPr>
              <a:t>Data Preparation &amp; Visualization</a:t>
            </a:r>
            <a:endParaRPr lang="en-US" sz="2400" b="1" dirty="0">
              <a:solidFill>
                <a:schemeClr val="bg1"/>
              </a:solidFill>
            </a:endParaRPr>
          </a:p>
        </p:txBody>
      </p:sp>
      <p:sp>
        <p:nvSpPr>
          <p:cNvPr id="29" name="TextBox 28"/>
          <p:cNvSpPr txBox="1"/>
          <p:nvPr/>
        </p:nvSpPr>
        <p:spPr>
          <a:xfrm>
            <a:off x="6762097" y="1495457"/>
            <a:ext cx="1969019" cy="523220"/>
          </a:xfrm>
          <a:prstGeom prst="rect">
            <a:avLst/>
          </a:prstGeom>
          <a:noFill/>
        </p:spPr>
        <p:txBody>
          <a:bodyPr wrap="square" rtlCol="0">
            <a:spAutoFit/>
          </a:bodyPr>
          <a:lstStyle/>
          <a:p>
            <a:pPr algn="ctr"/>
            <a:r>
              <a:rPr lang="en-US" sz="2800" b="1" dirty="0" smtClean="0">
                <a:solidFill>
                  <a:schemeClr val="bg1"/>
                </a:solidFill>
              </a:rPr>
              <a:t>Training</a:t>
            </a:r>
            <a:endParaRPr lang="en-US" sz="2800" b="1" dirty="0">
              <a:solidFill>
                <a:schemeClr val="bg1"/>
              </a:solidFill>
            </a:endParaRPr>
          </a:p>
        </p:txBody>
      </p:sp>
      <p:sp>
        <p:nvSpPr>
          <p:cNvPr id="30" name="TextBox 29"/>
          <p:cNvSpPr txBox="1"/>
          <p:nvPr/>
        </p:nvSpPr>
        <p:spPr>
          <a:xfrm>
            <a:off x="9755753" y="3280473"/>
            <a:ext cx="1969019" cy="954107"/>
          </a:xfrm>
          <a:prstGeom prst="rect">
            <a:avLst/>
          </a:prstGeom>
          <a:noFill/>
        </p:spPr>
        <p:txBody>
          <a:bodyPr wrap="square" rtlCol="0">
            <a:spAutoFit/>
          </a:bodyPr>
          <a:lstStyle/>
          <a:p>
            <a:pPr algn="ctr"/>
            <a:r>
              <a:rPr lang="en-US" sz="2800" b="1" dirty="0" smtClean="0">
                <a:solidFill>
                  <a:schemeClr val="bg1"/>
                </a:solidFill>
              </a:rPr>
              <a:t>Choosing A Model</a:t>
            </a:r>
            <a:endParaRPr lang="en-US" sz="2800" b="1" dirty="0">
              <a:solidFill>
                <a:schemeClr val="bg1"/>
              </a:solidFill>
            </a:endParaRPr>
          </a:p>
        </p:txBody>
      </p:sp>
      <p:sp>
        <p:nvSpPr>
          <p:cNvPr id="31" name="Bent Arrow 30"/>
          <p:cNvSpPr/>
          <p:nvPr/>
        </p:nvSpPr>
        <p:spPr>
          <a:xfrm rot="16200000">
            <a:off x="8209962" y="2714878"/>
            <a:ext cx="1042308" cy="104298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6799144" y="5090869"/>
            <a:ext cx="1969019" cy="954107"/>
          </a:xfrm>
          <a:prstGeom prst="rect">
            <a:avLst/>
          </a:prstGeom>
          <a:noFill/>
        </p:spPr>
        <p:txBody>
          <a:bodyPr wrap="square" rtlCol="0">
            <a:spAutoFit/>
          </a:bodyPr>
          <a:lstStyle/>
          <a:p>
            <a:pPr algn="ctr"/>
            <a:r>
              <a:rPr lang="en-US" sz="2800" b="1" dirty="0" smtClean="0">
                <a:solidFill>
                  <a:schemeClr val="bg1"/>
                </a:solidFill>
              </a:rPr>
              <a:t>Benchmark &amp; Evaluate</a:t>
            </a:r>
            <a:endParaRPr lang="en-US" sz="2800" b="1" dirty="0">
              <a:solidFill>
                <a:schemeClr val="bg1"/>
              </a:solidFill>
            </a:endParaRPr>
          </a:p>
        </p:txBody>
      </p:sp>
      <p:sp>
        <p:nvSpPr>
          <p:cNvPr id="33" name="TextBox 32"/>
          <p:cNvSpPr txBox="1"/>
          <p:nvPr/>
        </p:nvSpPr>
        <p:spPr>
          <a:xfrm>
            <a:off x="3578705" y="5168040"/>
            <a:ext cx="1969019" cy="954107"/>
          </a:xfrm>
          <a:prstGeom prst="rect">
            <a:avLst/>
          </a:prstGeom>
          <a:noFill/>
        </p:spPr>
        <p:txBody>
          <a:bodyPr wrap="square" rtlCol="0">
            <a:spAutoFit/>
          </a:bodyPr>
          <a:lstStyle/>
          <a:p>
            <a:pPr algn="ctr"/>
            <a:r>
              <a:rPr lang="en-US" sz="2800" b="1" dirty="0" smtClean="0">
                <a:solidFill>
                  <a:schemeClr val="bg1"/>
                </a:solidFill>
              </a:rPr>
              <a:t>Parameter Tuning</a:t>
            </a:r>
            <a:endParaRPr lang="en-US" sz="2800" b="1" dirty="0">
              <a:solidFill>
                <a:schemeClr val="bg1"/>
              </a:solidFill>
            </a:endParaRPr>
          </a:p>
        </p:txBody>
      </p:sp>
      <p:sp>
        <p:nvSpPr>
          <p:cNvPr id="38" name="TextBox 37"/>
          <p:cNvSpPr txBox="1"/>
          <p:nvPr/>
        </p:nvSpPr>
        <p:spPr>
          <a:xfrm>
            <a:off x="343026" y="5304052"/>
            <a:ext cx="1969019" cy="523220"/>
          </a:xfrm>
          <a:prstGeom prst="rect">
            <a:avLst/>
          </a:prstGeom>
          <a:noFill/>
        </p:spPr>
        <p:txBody>
          <a:bodyPr wrap="square" rtlCol="0">
            <a:spAutoFit/>
          </a:bodyPr>
          <a:lstStyle/>
          <a:p>
            <a:pPr algn="ctr"/>
            <a:r>
              <a:rPr lang="en-US" sz="2800" b="1" smtClean="0">
                <a:solidFill>
                  <a:schemeClr val="bg1"/>
                </a:solidFill>
              </a:rPr>
              <a:t>Prediction</a:t>
            </a:r>
            <a:endParaRPr lang="en-US" sz="2800" b="1" dirty="0">
              <a:solidFill>
                <a:schemeClr val="bg1"/>
              </a:solidFill>
            </a:endParaRPr>
          </a:p>
        </p:txBody>
      </p:sp>
    </p:spTree>
    <p:extLst>
      <p:ext uri="{BB962C8B-B14F-4D97-AF65-F5344CB8AC3E}">
        <p14:creationId xmlns:p14="http://schemas.microsoft.com/office/powerpoint/2010/main" val="1437373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337" t="68369"/>
          <a:stretch/>
        </p:blipFill>
        <p:spPr>
          <a:xfrm>
            <a:off x="6115050" y="1197021"/>
            <a:ext cx="6076950" cy="2557689"/>
          </a:xfrm>
        </p:spPr>
      </p:pic>
      <p:graphicFrame>
        <p:nvGraphicFramePr>
          <p:cNvPr id="15" name="Diagram 14"/>
          <p:cNvGraphicFramePr/>
          <p:nvPr>
            <p:extLst>
              <p:ext uri="{D42A27DB-BD31-4B8C-83A1-F6EECF244321}">
                <p14:modId xmlns:p14="http://schemas.microsoft.com/office/powerpoint/2010/main" val="399037190"/>
              </p:ext>
            </p:extLst>
          </p:nvPr>
        </p:nvGraphicFramePr>
        <p:xfrm>
          <a:off x="357188" y="3971925"/>
          <a:ext cx="11515725" cy="23002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l="12187" t="11242" r="10000" b="10555"/>
          <a:stretch/>
        </p:blipFill>
        <p:spPr>
          <a:xfrm>
            <a:off x="-19050" y="1197022"/>
            <a:ext cx="6115050" cy="2557689"/>
          </a:xfrm>
          <a:prstGeom prst="rect">
            <a:avLst/>
          </a:prstGeom>
        </p:spPr>
      </p:pic>
      <p:sp>
        <p:nvSpPr>
          <p:cNvPr id="2" name="Title 1"/>
          <p:cNvSpPr>
            <a:spLocks noGrp="1"/>
          </p:cNvSpPr>
          <p:nvPr>
            <p:ph type="title"/>
          </p:nvPr>
        </p:nvSpPr>
        <p:spPr>
          <a:xfrm>
            <a:off x="0" y="235790"/>
            <a:ext cx="12192000" cy="889793"/>
          </a:xfrm>
        </p:spPr>
        <p:txBody>
          <a:bodyPr>
            <a:normAutofit/>
          </a:bodyPr>
          <a:lstStyle/>
          <a:p>
            <a:pPr algn="ctr"/>
            <a:r>
              <a:rPr lang="en-US" sz="4800" dirty="0" smtClean="0"/>
              <a:t>Feature Extraction</a:t>
            </a:r>
            <a:endParaRPr lang="en-US" sz="4800" dirty="0"/>
          </a:p>
        </p:txBody>
      </p:sp>
    </p:spTree>
    <p:extLst>
      <p:ext uri="{BB962C8B-B14F-4D97-AF65-F5344CB8AC3E}">
        <p14:creationId xmlns:p14="http://schemas.microsoft.com/office/powerpoint/2010/main" val="19386156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TotalTime>
  <Words>1915</Words>
  <Application>Microsoft Macintosh PowerPoint</Application>
  <PresentationFormat>Widescreen</PresentationFormat>
  <Paragraphs>177</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Calibri Light</vt:lpstr>
      <vt:lpstr>Mangal</vt:lpstr>
      <vt:lpstr>Arial</vt:lpstr>
      <vt:lpstr>Office Theme</vt:lpstr>
      <vt:lpstr>PowerPoint Presentation</vt:lpstr>
      <vt:lpstr>Electrocardiograph (EKG)of Normal and Abnormal Heartbeat.</vt:lpstr>
      <vt:lpstr>The Problem</vt:lpstr>
      <vt:lpstr>Purpose</vt:lpstr>
      <vt:lpstr>Background/Literature Search</vt:lpstr>
      <vt:lpstr>Software / Engineering Goals</vt:lpstr>
      <vt:lpstr>Title (on Separate Power-Point) Make sure to print this!</vt:lpstr>
      <vt:lpstr>Project Stages</vt:lpstr>
      <vt:lpstr>Feature Extraction</vt:lpstr>
      <vt:lpstr>2D Data Visualization After PCA</vt:lpstr>
      <vt:lpstr>3 Dimensional PCA Visualization</vt:lpstr>
      <vt:lpstr>PowerPoint Presentation</vt:lpstr>
      <vt:lpstr>Model Architecture</vt:lpstr>
      <vt:lpstr>Model Performance Comparison</vt:lpstr>
      <vt:lpstr>Model Prediction Time Comparison</vt:lpstr>
      <vt:lpstr>Confusion Matrix for the Convolutional Neural Net</vt:lpstr>
      <vt:lpstr>PowerPoint Presentation</vt:lpstr>
      <vt:lpstr>Cupertino High School</vt:lpstr>
      <vt:lpstr>ROC Curve &amp; AUC</vt:lpstr>
      <vt:lpstr>Results</vt:lpstr>
      <vt:lpstr>Results (Continued)</vt:lpstr>
      <vt:lpstr>Hypothesis Testing for Statistical Significance</vt:lpstr>
      <vt:lpstr>Software / Hardware Used</vt:lpstr>
      <vt:lpstr>Future Work</vt:lpstr>
      <vt:lpstr>Bibliography</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Sreehari  Ram Mohan</dc:creator>
  <cp:lastModifiedBy>Sreehari  Ram Mohan</cp:lastModifiedBy>
  <cp:revision>67</cp:revision>
  <dcterms:created xsi:type="dcterms:W3CDTF">2018-02-19T02:35:51Z</dcterms:created>
  <dcterms:modified xsi:type="dcterms:W3CDTF">2018-02-19T10:24:16Z</dcterms:modified>
</cp:coreProperties>
</file>